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9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F5004-BB0F-2848-9588-F66153C7D553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48D68-585A-144E-9111-F81A3185ED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82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8A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C48">
              <a:alpha val="18000"/>
            </a:srgbClr>
          </a:solidFill>
          <a:ln w="12700">
            <a:solidFill>
              <a:srgbClr val="002C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 dirty="0"/>
          </a:p>
        </p:txBody>
      </p:sp>
      <p:sp>
        <p:nvSpPr>
          <p:cNvPr id="5" name="Text 2"/>
          <p:cNvSpPr/>
          <p:nvPr/>
        </p:nvSpPr>
        <p:spPr>
          <a:xfrm>
            <a:off x="658368" y="530352"/>
            <a:ext cx="1417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VORLMASTER</a:t>
            </a: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58368" y="1527048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694944" y="2212848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PowerPoint-Design für Projektarbeit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94944" y="3127248"/>
            <a:ext cx="5212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FE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Schwimmen für alle.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FFE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Kostenlos. Sicher.</a:t>
            </a:r>
            <a:endParaRPr lang="en-US" sz="3000" dirty="0"/>
          </a:p>
        </p:txBody>
      </p:sp>
      <p:sp>
        <p:nvSpPr>
          <p:cNvPr id="9" name="Shape 6"/>
          <p:cNvSpPr/>
          <p:nvPr/>
        </p:nvSpPr>
        <p:spPr>
          <a:xfrm>
            <a:off x="694944" y="4791456"/>
            <a:ext cx="1828800" cy="0"/>
          </a:xfrm>
          <a:prstGeom prst="line">
            <a:avLst/>
          </a:prstGeom>
          <a:noFill/>
          <a:ln w="40640">
            <a:solidFill>
              <a:srgbClr val="F2CA1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7"/>
          <p:cNvSpPr/>
          <p:nvPr/>
        </p:nvSpPr>
        <p:spPr>
          <a:xfrm>
            <a:off x="694944" y="507492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Clean · modern · kindgerecht · emotional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694944" y="612648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RT70 Lüneburg | Datum | </a:t>
            </a:r>
            <a:r>
              <a:rPr lang="en-US" sz="950" dirty="0" err="1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Präsident</a:t>
            </a:r>
            <a:r>
              <a:rPr lang="en-US" sz="95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 Dr. Moritz Brauns</a:t>
            </a:r>
            <a:endParaRPr lang="en-US" sz="950" dirty="0"/>
          </a:p>
        </p:txBody>
      </p:sp>
      <p:sp>
        <p:nvSpPr>
          <p:cNvPr id="16" name="Shape 4">
            <a:extLst>
              <a:ext uri="{FF2B5EF4-FFF2-40B4-BE49-F238E27FC236}">
                <a16:creationId xmlns:a16="http://schemas.microsoft.com/office/drawing/2014/main" id="{458660E6-570A-17ED-6163-162C0DB4C6B5}"/>
              </a:ext>
            </a:extLst>
          </p:cNvPr>
          <p:cNvSpPr/>
          <p:nvPr/>
        </p:nvSpPr>
        <p:spPr>
          <a:xfrm>
            <a:off x="6707842" y="1622612"/>
            <a:ext cx="3566160" cy="3566160"/>
          </a:xfrm>
          <a:prstGeom prst="ellipse">
            <a:avLst/>
          </a:prstGeom>
          <a:solidFill>
            <a:srgbClr val="DDF7FA">
              <a:alpha val="94000"/>
            </a:srgbClr>
          </a:solidFill>
          <a:ln w="12700">
            <a:solidFill>
              <a:srgbClr val="DDF7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7E72D88-5B15-68D6-C783-72D20CF4B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058" y="1937364"/>
            <a:ext cx="3251408" cy="32514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60704" y="34747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1060704" y="548640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5" name="Text 2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Partner &amp; Rollen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Layout für Kooperationen, Sponsoring oder lokale Umsetzung.</a:t>
            </a:r>
            <a:endParaRPr lang="en-US" sz="1450" dirty="0"/>
          </a:p>
        </p:txBody>
      </p:sp>
      <p:pic>
        <p:nvPicPr>
          <p:cNvPr id="8" name="Image 1" descr="/mnt/data/icon_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2093976"/>
            <a:ext cx="512064" cy="5120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72768" y="20574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 / Betreiber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1591056" y="2441448"/>
            <a:ext cx="43891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Wasserzeiten und sichere Rahmenbedingungen</a:t>
            </a:r>
            <a:endParaRPr lang="en-US" sz="1150" dirty="0"/>
          </a:p>
        </p:txBody>
      </p:sp>
      <p:pic>
        <p:nvPicPr>
          <p:cNvPr id="11" name="Image 2" descr="/mnt/data/icon_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3246120"/>
            <a:ext cx="512064" cy="51206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572768" y="320954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Trainer:innen</a:t>
            </a:r>
            <a:endParaRPr lang="en-US" sz="1850" dirty="0"/>
          </a:p>
        </p:txBody>
      </p:sp>
      <p:sp>
        <p:nvSpPr>
          <p:cNvPr id="13" name="Text 8"/>
          <p:cNvSpPr/>
          <p:nvPr/>
        </p:nvSpPr>
        <p:spPr>
          <a:xfrm>
            <a:off x="1591056" y="3593592"/>
            <a:ext cx="43891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Qualifizierte Kursdurchführung</a:t>
            </a:r>
            <a:endParaRPr lang="en-US" sz="1150" dirty="0"/>
          </a:p>
        </p:txBody>
      </p:sp>
      <p:pic>
        <p:nvPicPr>
          <p:cNvPr id="14" name="Image 3" descr="/mnt/data/icon_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4398264"/>
            <a:ext cx="512064" cy="51206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72768" y="43616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Sponsor:innen</a:t>
            </a:r>
            <a:endParaRPr lang="en-US" sz="1850" dirty="0"/>
          </a:p>
        </p:txBody>
      </p:sp>
      <p:sp>
        <p:nvSpPr>
          <p:cNvPr id="16" name="Text 10"/>
          <p:cNvSpPr/>
          <p:nvPr/>
        </p:nvSpPr>
        <p:spPr>
          <a:xfrm>
            <a:off x="1591056" y="4745736"/>
            <a:ext cx="43891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Finanzierung und lokale Sichtbarkeit</a:t>
            </a:r>
            <a:endParaRPr lang="en-US" sz="1150" dirty="0"/>
          </a:p>
        </p:txBody>
      </p:sp>
      <p:sp>
        <p:nvSpPr>
          <p:cNvPr id="17" name="Shape 11"/>
          <p:cNvSpPr/>
          <p:nvPr/>
        </p:nvSpPr>
        <p:spPr>
          <a:xfrm>
            <a:off x="6537960" y="1874520"/>
            <a:ext cx="4434840" cy="354787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BFEAF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2"/>
          <p:cNvSpPr/>
          <p:nvPr/>
        </p:nvSpPr>
        <p:spPr>
          <a:xfrm>
            <a:off x="6967728" y="221284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Logo- / Partnerbereich</a:t>
            </a:r>
            <a:endParaRPr lang="en-US" sz="2000" dirty="0"/>
          </a:p>
        </p:txBody>
      </p:sp>
      <p:sp>
        <p:nvSpPr>
          <p:cNvPr id="19" name="Text 13"/>
          <p:cNvSpPr/>
          <p:nvPr/>
        </p:nvSpPr>
        <p:spPr>
          <a:xfrm>
            <a:off x="6976872" y="2670048"/>
            <a:ext cx="34290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Hier Sponsorenlogos, Kontaktdaten oder lokale Projektpartner einfügen.</a:t>
            </a:r>
            <a:endParaRPr lang="en-US" sz="1140" dirty="0"/>
          </a:p>
        </p:txBody>
      </p:sp>
      <p:sp>
        <p:nvSpPr>
          <p:cNvPr id="20" name="Text 14"/>
          <p:cNvSpPr/>
          <p:nvPr/>
        </p:nvSpPr>
        <p:spPr>
          <a:xfrm>
            <a:off x="6967728" y="3337560"/>
            <a:ext cx="1325880" cy="384048"/>
          </a:xfrm>
          <a:prstGeom prst="rect">
            <a:avLst/>
          </a:prstGeom>
          <a:solidFill>
            <a:srgbClr val="DDF7FA"/>
          </a:solidFill>
          <a:ln w="8890">
            <a:solidFill>
              <a:srgbClr val="28A8E0">
                <a:alpha val="80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Logo</a:t>
            </a:r>
            <a:endParaRPr lang="en-US" sz="1000" dirty="0"/>
          </a:p>
        </p:txBody>
      </p:sp>
      <p:sp>
        <p:nvSpPr>
          <p:cNvPr id="21" name="Text 15"/>
          <p:cNvSpPr/>
          <p:nvPr/>
        </p:nvSpPr>
        <p:spPr>
          <a:xfrm>
            <a:off x="8723376" y="3337560"/>
            <a:ext cx="1325880" cy="384048"/>
          </a:xfrm>
          <a:prstGeom prst="rect">
            <a:avLst/>
          </a:prstGeom>
          <a:solidFill>
            <a:srgbClr val="DDF7FA"/>
          </a:solidFill>
          <a:ln w="8890">
            <a:solidFill>
              <a:srgbClr val="28A8E0">
                <a:alpha val="80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Logo</a:t>
            </a:r>
            <a:endParaRPr lang="en-US" sz="1000" dirty="0"/>
          </a:p>
        </p:txBody>
      </p:sp>
      <p:sp>
        <p:nvSpPr>
          <p:cNvPr id="22" name="Text 16"/>
          <p:cNvSpPr/>
          <p:nvPr/>
        </p:nvSpPr>
        <p:spPr>
          <a:xfrm>
            <a:off x="6967728" y="4087368"/>
            <a:ext cx="1325880" cy="384048"/>
          </a:xfrm>
          <a:prstGeom prst="rect">
            <a:avLst/>
          </a:prstGeom>
          <a:solidFill>
            <a:srgbClr val="DDF7FA"/>
          </a:solidFill>
          <a:ln w="8890">
            <a:solidFill>
              <a:srgbClr val="28A8E0">
                <a:alpha val="80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Logo</a:t>
            </a:r>
            <a:endParaRPr lang="en-US" sz="1000" dirty="0"/>
          </a:p>
        </p:txBody>
      </p:sp>
      <p:sp>
        <p:nvSpPr>
          <p:cNvPr id="23" name="Text 17"/>
          <p:cNvSpPr/>
          <p:nvPr/>
        </p:nvSpPr>
        <p:spPr>
          <a:xfrm>
            <a:off x="8723376" y="4087368"/>
            <a:ext cx="1325880" cy="384048"/>
          </a:xfrm>
          <a:prstGeom prst="rect">
            <a:avLst/>
          </a:prstGeom>
          <a:solidFill>
            <a:srgbClr val="DDF7FA"/>
          </a:solidFill>
          <a:ln w="8890">
            <a:solidFill>
              <a:srgbClr val="28A8E0">
                <a:alpha val="80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Logo</a:t>
            </a:r>
            <a:endParaRPr lang="en-US" sz="1000" dirty="0"/>
          </a:p>
        </p:txBody>
      </p:sp>
      <p:sp>
        <p:nvSpPr>
          <p:cNvPr id="24" name="Text 18"/>
          <p:cNvSpPr/>
          <p:nvPr/>
        </p:nvSpPr>
        <p:spPr>
          <a:xfrm>
            <a:off x="841248" y="5650992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Kooperationsprinzip: klarer Prozess, klare Verantwortung, transparente Wirkung.</a:t>
            </a:r>
            <a:endParaRPr lang="en-US" sz="1220" dirty="0"/>
          </a:p>
        </p:txBody>
      </p:sp>
      <p:sp>
        <p:nvSpPr>
          <p:cNvPr id="25" name="Shape 19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BFEAF4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Text 21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720" dirty="0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EEED8D1C-7D3C-4418-CD48-F3CF29D22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256032"/>
            <a:ext cx="548640" cy="548640"/>
          </a:xfrm>
          <a:prstGeom prst="rect">
            <a:avLst/>
          </a:prstGeom>
        </p:spPr>
      </p:pic>
      <p:sp>
        <p:nvSpPr>
          <p:cNvPr id="29" name="Text 6">
            <a:extLst>
              <a:ext uri="{FF2B5EF4-FFF2-40B4-BE49-F238E27FC236}">
                <a16:creationId xmlns:a16="http://schemas.microsoft.com/office/drawing/2014/main" id="{51247ABC-217C-D743-CC56-51CEFBA5EAF8}"/>
              </a:ext>
            </a:extLst>
          </p:cNvPr>
          <p:cNvSpPr/>
          <p:nvPr/>
        </p:nvSpPr>
        <p:spPr>
          <a:xfrm>
            <a:off x="9601200" y="43891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</a:t>
            </a:r>
            <a:endParaRPr lang="en-US" sz="750" dirty="0"/>
          </a:p>
        </p:txBody>
      </p:sp>
      <p:sp>
        <p:nvSpPr>
          <p:cNvPr id="30" name="Text 26">
            <a:extLst>
              <a:ext uri="{FF2B5EF4-FFF2-40B4-BE49-F238E27FC236}">
                <a16:creationId xmlns:a16="http://schemas.microsoft.com/office/drawing/2014/main" id="{5E745B1F-093C-C03D-AD76-48D34AA7B2CC}"/>
              </a:ext>
            </a:extLst>
          </p:cNvPr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2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C48"/>
          </a:solidFill>
          <a:ln w="12700">
            <a:solidFill>
              <a:srgbClr val="002C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4" name="Image 0" descr="/mnt/data/schwimmen_lern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839" y="2020824"/>
            <a:ext cx="2788920" cy="27889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60704" y="41148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1060704" y="61264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9" name="Text 5"/>
          <p:cNvSpPr/>
          <p:nvPr/>
        </p:nvSpPr>
        <p:spPr>
          <a:xfrm>
            <a:off x="731520" y="19659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Danke.</a:t>
            </a:r>
            <a:endParaRPr lang="en-US" sz="4800" dirty="0"/>
          </a:p>
        </p:txBody>
      </p:sp>
      <p:sp>
        <p:nvSpPr>
          <p:cNvPr id="10" name="Text 6"/>
          <p:cNvSpPr/>
          <p:nvPr/>
        </p:nvSpPr>
        <p:spPr>
          <a:xfrm>
            <a:off x="768096" y="2788920"/>
            <a:ext cx="576072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FFE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Gemeinsam bringen wir</a:t>
            </a:r>
            <a:endParaRPr lang="en-US" sz="2900" dirty="0"/>
          </a:p>
          <a:p>
            <a:pPr marL="0" indent="0">
              <a:buNone/>
            </a:pPr>
            <a:r>
              <a:rPr lang="en-US" sz="2900" b="1" dirty="0">
                <a:solidFill>
                  <a:srgbClr val="FFE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Kinder sicher ins Wasser.</a:t>
            </a:r>
            <a:endParaRPr lang="en-US" sz="2900" dirty="0"/>
          </a:p>
        </p:txBody>
      </p:sp>
      <p:sp>
        <p:nvSpPr>
          <p:cNvPr id="11" name="Shape 7"/>
          <p:cNvSpPr/>
          <p:nvPr/>
        </p:nvSpPr>
        <p:spPr>
          <a:xfrm>
            <a:off x="786384" y="4480560"/>
            <a:ext cx="2011680" cy="0"/>
          </a:xfrm>
          <a:prstGeom prst="line">
            <a:avLst/>
          </a:prstGeom>
          <a:noFill/>
          <a:ln w="330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8"/>
          <p:cNvSpPr/>
          <p:nvPr/>
        </p:nvSpPr>
        <p:spPr>
          <a:xfrm>
            <a:off x="786384" y="480060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Kontakt | nächste Schritte | Call-to-Action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786384" y="5175504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· Rolle · E-Mail · Telefon</a:t>
            </a:r>
            <a:endParaRPr lang="en-US" sz="1080" dirty="0"/>
          </a:p>
        </p:txBody>
      </p:sp>
      <p:sp>
        <p:nvSpPr>
          <p:cNvPr id="14" name="Shape 10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7BD9EF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2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720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26FF21C-26A2-6553-C826-F6B80F86C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256032"/>
            <a:ext cx="548640" cy="548640"/>
          </a:xfrm>
          <a:prstGeom prst="rect">
            <a:avLst/>
          </a:prstGeom>
        </p:spPr>
      </p:pic>
      <p:sp>
        <p:nvSpPr>
          <p:cNvPr id="18" name="Text 6">
            <a:extLst>
              <a:ext uri="{FF2B5EF4-FFF2-40B4-BE49-F238E27FC236}">
                <a16:creationId xmlns:a16="http://schemas.microsoft.com/office/drawing/2014/main" id="{94F7516D-F6ED-980A-124B-A11CD48922FF}"/>
              </a:ext>
            </a:extLst>
          </p:cNvPr>
          <p:cNvSpPr/>
          <p:nvPr/>
        </p:nvSpPr>
        <p:spPr>
          <a:xfrm>
            <a:off x="9601200" y="43891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ABSCHLUSS</a:t>
            </a:r>
            <a:endParaRPr lang="en-US" sz="750" dirty="0"/>
          </a:p>
        </p:txBody>
      </p:sp>
      <p:sp>
        <p:nvSpPr>
          <p:cNvPr id="19" name="Text 26">
            <a:extLst>
              <a:ext uri="{FF2B5EF4-FFF2-40B4-BE49-F238E27FC236}">
                <a16:creationId xmlns:a16="http://schemas.microsoft.com/office/drawing/2014/main" id="{D3D505DF-A115-5D96-60AE-D99A852D4FA5}"/>
              </a:ext>
            </a:extLst>
          </p:cNvPr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  <p:sp>
        <p:nvSpPr>
          <p:cNvPr id="22" name="Shape 4">
            <a:extLst>
              <a:ext uri="{FF2B5EF4-FFF2-40B4-BE49-F238E27FC236}">
                <a16:creationId xmlns:a16="http://schemas.microsoft.com/office/drawing/2014/main" id="{4CA495A9-229C-AD8D-513D-F9D87EFCBDAD}"/>
              </a:ext>
            </a:extLst>
          </p:cNvPr>
          <p:cNvSpPr/>
          <p:nvPr/>
        </p:nvSpPr>
        <p:spPr>
          <a:xfrm>
            <a:off x="6991959" y="1700784"/>
            <a:ext cx="3566160" cy="3566160"/>
          </a:xfrm>
          <a:prstGeom prst="ellipse">
            <a:avLst/>
          </a:prstGeom>
          <a:solidFill>
            <a:srgbClr val="249CD1"/>
          </a:solidFill>
          <a:ln w="12700">
            <a:solidFill>
              <a:srgbClr val="DDF7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D137C61B-48D7-9F66-61E5-0D1BEDCE1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9175" y="2015536"/>
            <a:ext cx="3251408" cy="32514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60704" y="34747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1060704" y="548640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5" name="Text 2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Designsystem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Farbwelt, Typografie und Bildsprache für eine konsistente Projektkommunikation.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9601200" y="438912"/>
            <a:ext cx="1828800" cy="256032"/>
          </a:xfrm>
          <a:prstGeom prst="rect">
            <a:avLst/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94944" y="19659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Farbwelt</a:t>
            </a:r>
            <a:endParaRPr lang="en-US" sz="2100" dirty="0"/>
          </a:p>
        </p:txBody>
      </p:sp>
      <p:sp>
        <p:nvSpPr>
          <p:cNvPr id="9" name="Shape 6"/>
          <p:cNvSpPr/>
          <p:nvPr/>
        </p:nvSpPr>
        <p:spPr>
          <a:xfrm>
            <a:off x="694944" y="2432304"/>
            <a:ext cx="1600200" cy="530352"/>
          </a:xfrm>
          <a:prstGeom prst="roundRect">
            <a:avLst>
              <a:gd name="adj" fmla="val 13793"/>
            </a:avLst>
          </a:prstGeom>
          <a:solidFill>
            <a:srgbClr val="28A8E0"/>
          </a:solidFill>
          <a:ln w="12700">
            <a:solidFill>
              <a:srgbClr val="28A8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7"/>
          <p:cNvSpPr/>
          <p:nvPr/>
        </p:nvSpPr>
        <p:spPr>
          <a:xfrm>
            <a:off x="694944" y="3054096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Water Blue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694944" y="3264408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Primärfarbe</a:t>
            </a:r>
            <a:endParaRPr lang="en-US" sz="720" dirty="0"/>
          </a:p>
        </p:txBody>
      </p:sp>
      <p:sp>
        <p:nvSpPr>
          <p:cNvPr id="12" name="Shape 9"/>
          <p:cNvSpPr/>
          <p:nvPr/>
        </p:nvSpPr>
        <p:spPr>
          <a:xfrm>
            <a:off x="2688336" y="2432304"/>
            <a:ext cx="1600200" cy="530352"/>
          </a:xfrm>
          <a:prstGeom prst="roundRect">
            <a:avLst>
              <a:gd name="adj" fmla="val 13793"/>
            </a:avLst>
          </a:prstGeom>
          <a:solidFill>
            <a:srgbClr val="003B63"/>
          </a:solidFill>
          <a:ln w="12700">
            <a:solidFill>
              <a:srgbClr val="003B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0"/>
          <p:cNvSpPr/>
          <p:nvPr/>
        </p:nvSpPr>
        <p:spPr>
          <a:xfrm>
            <a:off x="2688336" y="3054096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Deep Navy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2688336" y="3264408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 / Kontrast</a:t>
            </a:r>
            <a:endParaRPr lang="en-US" sz="720" dirty="0"/>
          </a:p>
        </p:txBody>
      </p:sp>
      <p:sp>
        <p:nvSpPr>
          <p:cNvPr id="15" name="Shape 12"/>
          <p:cNvSpPr/>
          <p:nvPr/>
        </p:nvSpPr>
        <p:spPr>
          <a:xfrm>
            <a:off x="4681728" y="2432304"/>
            <a:ext cx="1600200" cy="530352"/>
          </a:xfrm>
          <a:prstGeom prst="roundRect">
            <a:avLst>
              <a:gd name="adj" fmla="val 13793"/>
            </a:avLst>
          </a:prstGeom>
          <a:solidFill>
            <a:srgbClr val="F2CA10"/>
          </a:solidFill>
          <a:ln w="12700">
            <a:solidFill>
              <a:srgbClr val="F2CA1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3"/>
          <p:cNvSpPr/>
          <p:nvPr/>
        </p:nvSpPr>
        <p:spPr>
          <a:xfrm>
            <a:off x="4681728" y="3054096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Sunshine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4681728" y="3264408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Akzent / Emotion</a:t>
            </a:r>
            <a:endParaRPr lang="en-US" sz="720" dirty="0"/>
          </a:p>
        </p:txBody>
      </p:sp>
      <p:sp>
        <p:nvSpPr>
          <p:cNvPr id="18" name="Shape 15"/>
          <p:cNvSpPr/>
          <p:nvPr/>
        </p:nvSpPr>
        <p:spPr>
          <a:xfrm>
            <a:off x="694944" y="3493008"/>
            <a:ext cx="1600200" cy="530352"/>
          </a:xfrm>
          <a:prstGeom prst="roundRect">
            <a:avLst>
              <a:gd name="adj" fmla="val 13793"/>
            </a:avLst>
          </a:prstGeom>
          <a:solidFill>
            <a:srgbClr val="9EE7EC"/>
          </a:solidFill>
          <a:ln w="12700">
            <a:solidFill>
              <a:srgbClr val="9EE7E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6"/>
          <p:cNvSpPr/>
          <p:nvPr/>
        </p:nvSpPr>
        <p:spPr>
          <a:xfrm>
            <a:off x="694944" y="4114800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Fresh Aqua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694944" y="4325112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Fläche / Ruhe</a:t>
            </a:r>
            <a:endParaRPr lang="en-US" sz="720" dirty="0"/>
          </a:p>
        </p:txBody>
      </p:sp>
      <p:sp>
        <p:nvSpPr>
          <p:cNvPr id="21" name="Shape 18"/>
          <p:cNvSpPr/>
          <p:nvPr/>
        </p:nvSpPr>
        <p:spPr>
          <a:xfrm>
            <a:off x="2688336" y="3493008"/>
            <a:ext cx="1600200" cy="530352"/>
          </a:xfrm>
          <a:prstGeom prst="roundRect">
            <a:avLst>
              <a:gd name="adj" fmla="val 13793"/>
            </a:avLst>
          </a:prstGeom>
          <a:solidFill>
            <a:srgbClr val="FF7C67"/>
          </a:solidFill>
          <a:ln w="12700">
            <a:solidFill>
              <a:srgbClr val="FF7C6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19"/>
          <p:cNvSpPr/>
          <p:nvPr/>
        </p:nvSpPr>
        <p:spPr>
          <a:xfrm>
            <a:off x="2688336" y="4114800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Warm Coral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2688336" y="4325112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Hinweis / Wärme</a:t>
            </a:r>
            <a:endParaRPr lang="en-US" sz="720" dirty="0"/>
          </a:p>
        </p:txBody>
      </p:sp>
      <p:sp>
        <p:nvSpPr>
          <p:cNvPr id="24" name="Shape 21"/>
          <p:cNvSpPr/>
          <p:nvPr/>
        </p:nvSpPr>
        <p:spPr>
          <a:xfrm>
            <a:off x="4681728" y="3493008"/>
            <a:ext cx="1600200" cy="530352"/>
          </a:xfrm>
          <a:prstGeom prst="roundRect">
            <a:avLst>
              <a:gd name="adj" fmla="val 13793"/>
            </a:avLst>
          </a:prstGeom>
          <a:solidFill>
            <a:srgbClr val="EAF7FC"/>
          </a:solidFill>
          <a:ln w="12700">
            <a:solidFill>
              <a:srgbClr val="EAF7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22"/>
          <p:cNvSpPr/>
          <p:nvPr/>
        </p:nvSpPr>
        <p:spPr>
          <a:xfrm>
            <a:off x="4681728" y="4114800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4681728" y="4325112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Hintergrund</a:t>
            </a:r>
            <a:endParaRPr lang="en-US" sz="720" dirty="0"/>
          </a:p>
        </p:txBody>
      </p:sp>
      <p:sp>
        <p:nvSpPr>
          <p:cNvPr id="27" name="Shape 24"/>
          <p:cNvSpPr/>
          <p:nvPr/>
        </p:nvSpPr>
        <p:spPr>
          <a:xfrm>
            <a:off x="6812280" y="1874520"/>
            <a:ext cx="3977640" cy="333756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BFEAF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Text 25"/>
          <p:cNvSpPr/>
          <p:nvPr/>
        </p:nvSpPr>
        <p:spPr>
          <a:xfrm>
            <a:off x="7086600" y="213969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Typografie</a:t>
            </a:r>
            <a:endParaRPr lang="en-US" sz="2100" dirty="0"/>
          </a:p>
        </p:txBody>
      </p:sp>
      <p:sp>
        <p:nvSpPr>
          <p:cNvPr id="29" name="Text 26"/>
          <p:cNvSpPr/>
          <p:nvPr/>
        </p:nvSpPr>
        <p:spPr>
          <a:xfrm>
            <a:off x="7086600" y="2651760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Aptos Display Bold</a:t>
            </a:r>
            <a:endParaRPr lang="en-US" sz="2200" dirty="0"/>
          </a:p>
        </p:txBody>
      </p:sp>
      <p:sp>
        <p:nvSpPr>
          <p:cNvPr id="30" name="Text 27"/>
          <p:cNvSpPr/>
          <p:nvPr/>
        </p:nvSpPr>
        <p:spPr>
          <a:xfrm>
            <a:off x="7095744" y="3054096"/>
            <a:ext cx="31089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starke Headlines und prägnante Botschaften.</a:t>
            </a:r>
            <a:endParaRPr lang="en-US" sz="1130" dirty="0"/>
          </a:p>
        </p:txBody>
      </p:sp>
      <p:sp>
        <p:nvSpPr>
          <p:cNvPr id="31" name="Text 28"/>
          <p:cNvSpPr/>
          <p:nvPr/>
        </p:nvSpPr>
        <p:spPr>
          <a:xfrm>
            <a:off x="7086600" y="37033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Aptos Regular / Semibold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7095744" y="4078224"/>
            <a:ext cx="32461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Fließtext, Listen und kurze Erläuterungen. Großzügige Abstände erhöhen die Zugänglichkeit.</a:t>
            </a:r>
            <a:endParaRPr lang="en-US" sz="1130" dirty="0"/>
          </a:p>
        </p:txBody>
      </p:sp>
      <p:pic>
        <p:nvPicPr>
          <p:cNvPr id="33" name="Image 1" descr="/mnt/data/icon_hilfe_250x2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4645152"/>
            <a:ext cx="512064" cy="512064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694944" y="5321808"/>
            <a:ext cx="5943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Bildsprache: aktiv, sicher, warm und vertrauenswürdig.</a:t>
            </a:r>
            <a:endParaRPr lang="en-US" sz="1800" dirty="0"/>
          </a:p>
        </p:txBody>
      </p:sp>
      <p:sp>
        <p:nvSpPr>
          <p:cNvPr id="35" name="Text 31"/>
          <p:cNvSpPr/>
          <p:nvPr/>
        </p:nvSpPr>
        <p:spPr>
          <a:xfrm>
            <a:off x="713232" y="5705856"/>
            <a:ext cx="72237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6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Empfehlung: Kinderfreundliche Illustrationen oder authentische Fotos mit Zustimmung nutzen; keine überladenen Collagen.</a:t>
            </a:r>
            <a:endParaRPr lang="en-US" sz="1160" dirty="0"/>
          </a:p>
        </p:txBody>
      </p:sp>
      <p:sp>
        <p:nvSpPr>
          <p:cNvPr id="36" name="Shape 32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BFEAF4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8" name="Text 34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20" dirty="0"/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F5F65800-881F-0D1F-29A6-265599C13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256032"/>
            <a:ext cx="548640" cy="548640"/>
          </a:xfrm>
          <a:prstGeom prst="rect">
            <a:avLst/>
          </a:prstGeom>
        </p:spPr>
      </p:pic>
      <p:sp>
        <p:nvSpPr>
          <p:cNvPr id="41" name="Text 26">
            <a:extLst>
              <a:ext uri="{FF2B5EF4-FFF2-40B4-BE49-F238E27FC236}">
                <a16:creationId xmlns:a16="http://schemas.microsoft.com/office/drawing/2014/main" id="{FD813903-4168-1CA8-16FE-BF3027EDD184}"/>
              </a:ext>
            </a:extLst>
          </p:cNvPr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60704" y="34747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1060704" y="548640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5" name="Text 2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Projektübersicht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Layout für Agenda, Projektstruktur oder Management Summary.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9601200" y="43891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841248" y="2103120"/>
            <a:ext cx="5669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8A8E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1554480" y="2313432"/>
            <a:ext cx="658368" cy="0"/>
          </a:xfrm>
          <a:prstGeom prst="line">
            <a:avLst/>
          </a:prstGeom>
          <a:noFill/>
          <a:ln w="27940">
            <a:solidFill>
              <a:srgbClr val="F2CA1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9"/>
          <p:cNvSpPr/>
          <p:nvPr/>
        </p:nvSpPr>
        <p:spPr>
          <a:xfrm>
            <a:off x="2395728" y="2084832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Ausgangslage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2404872" y="245059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Warum das Projekt relevant ist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841248" y="2971800"/>
            <a:ext cx="5669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8A8E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1554480" y="3182112"/>
            <a:ext cx="658368" cy="0"/>
          </a:xfrm>
          <a:prstGeom prst="line">
            <a:avLst/>
          </a:prstGeom>
          <a:noFill/>
          <a:ln w="27940">
            <a:solidFill>
              <a:srgbClr val="F2CA1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3"/>
          <p:cNvSpPr/>
          <p:nvPr/>
        </p:nvSpPr>
        <p:spPr>
          <a:xfrm>
            <a:off x="2395728" y="2953512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Zielbild</a:t>
            </a:r>
            <a:endParaRPr lang="en-US" sz="2050" dirty="0"/>
          </a:p>
        </p:txBody>
      </p:sp>
      <p:sp>
        <p:nvSpPr>
          <p:cNvPr id="17" name="Text 14"/>
          <p:cNvSpPr/>
          <p:nvPr/>
        </p:nvSpPr>
        <p:spPr>
          <a:xfrm>
            <a:off x="2404872" y="33192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 erreicht werden soll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841248" y="3840480"/>
            <a:ext cx="5669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8A8E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1554480" y="4050792"/>
            <a:ext cx="658368" cy="0"/>
          </a:xfrm>
          <a:prstGeom prst="line">
            <a:avLst/>
          </a:prstGeom>
          <a:noFill/>
          <a:ln w="27940">
            <a:solidFill>
              <a:srgbClr val="F2CA1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17"/>
          <p:cNvSpPr/>
          <p:nvPr/>
        </p:nvSpPr>
        <p:spPr>
          <a:xfrm>
            <a:off x="2395728" y="3822192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Vorgehen</a:t>
            </a:r>
            <a:endParaRPr lang="en-US" sz="2050" dirty="0"/>
          </a:p>
        </p:txBody>
      </p:sp>
      <p:sp>
        <p:nvSpPr>
          <p:cNvPr id="21" name="Text 18"/>
          <p:cNvSpPr/>
          <p:nvPr/>
        </p:nvSpPr>
        <p:spPr>
          <a:xfrm>
            <a:off x="2404872" y="418795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Wie wir strukturiert umsetzen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841248" y="4709160"/>
            <a:ext cx="5669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8A8E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1554480" y="4919472"/>
            <a:ext cx="658368" cy="0"/>
          </a:xfrm>
          <a:prstGeom prst="line">
            <a:avLst/>
          </a:prstGeom>
          <a:noFill/>
          <a:ln w="27940">
            <a:solidFill>
              <a:srgbClr val="F2CA1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Text 21"/>
          <p:cNvSpPr/>
          <p:nvPr/>
        </p:nvSpPr>
        <p:spPr>
          <a:xfrm>
            <a:off x="2395728" y="4690872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Wirkung</a:t>
            </a:r>
            <a:endParaRPr lang="en-US" sz="2050" dirty="0"/>
          </a:p>
        </p:txBody>
      </p:sp>
      <p:sp>
        <p:nvSpPr>
          <p:cNvPr id="25" name="Text 22"/>
          <p:cNvSpPr/>
          <p:nvPr/>
        </p:nvSpPr>
        <p:spPr>
          <a:xfrm>
            <a:off x="2404872" y="505663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 messbar ankommt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7616952" y="1810512"/>
            <a:ext cx="2971800" cy="2971800"/>
          </a:xfrm>
          <a:prstGeom prst="ellipse">
            <a:avLst/>
          </a:prstGeom>
          <a:solidFill>
            <a:srgbClr val="DDF7FA"/>
          </a:solidFill>
          <a:ln w="12700">
            <a:solidFill>
              <a:srgbClr val="DDF7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27" name="Image 1" descr="/mnt/data/seepferdchen_abzeich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568" y="2157984"/>
            <a:ext cx="2286000" cy="2286000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7388352" y="5047488"/>
            <a:ext cx="3566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Klarer Ablauf.</a:t>
            </a:r>
            <a:endParaRPr lang="en-US" sz="2300" dirty="0"/>
          </a:p>
          <a:p>
            <a:pPr marL="0" indent="0" algn="ctr">
              <a:buNone/>
            </a:pPr>
            <a:r>
              <a:rPr lang="en-US" sz="23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Sichere Orientierung.</a:t>
            </a:r>
            <a:endParaRPr lang="en-US" sz="2300" dirty="0"/>
          </a:p>
        </p:txBody>
      </p:sp>
      <p:sp>
        <p:nvSpPr>
          <p:cNvPr id="29" name="Shape 25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BFEAF4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1" name="Text 27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20" dirty="0"/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1C025A22-B3CD-12AF-D7CF-85CE30F4B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256032"/>
            <a:ext cx="548640" cy="548640"/>
          </a:xfrm>
          <a:prstGeom prst="rect">
            <a:avLst/>
          </a:prstGeom>
        </p:spPr>
      </p:pic>
      <p:sp>
        <p:nvSpPr>
          <p:cNvPr id="34" name="Text 26">
            <a:extLst>
              <a:ext uri="{FF2B5EF4-FFF2-40B4-BE49-F238E27FC236}">
                <a16:creationId xmlns:a16="http://schemas.microsoft.com/office/drawing/2014/main" id="{A90B7635-46CB-AFAA-DE10-5BD9AB3AB84E}"/>
              </a:ext>
            </a:extLst>
          </p:cNvPr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8A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3B63">
              <a:alpha val="16000"/>
            </a:srgbClr>
          </a:solidFill>
          <a:ln w="12700">
            <a:solidFill>
              <a:srgbClr val="003B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1"/>
          <p:cNvSpPr/>
          <p:nvPr/>
        </p:nvSpPr>
        <p:spPr>
          <a:xfrm>
            <a:off x="1060704" y="41148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0704" y="61264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7" name="Shape 4"/>
          <p:cNvSpPr/>
          <p:nvPr/>
        </p:nvSpPr>
        <p:spPr>
          <a:xfrm>
            <a:off x="8028432" y="914400"/>
            <a:ext cx="3566160" cy="3566160"/>
          </a:xfrm>
          <a:prstGeom prst="ellipse">
            <a:avLst/>
          </a:prstGeom>
          <a:solidFill>
            <a:srgbClr val="DDF7FA">
              <a:alpha val="94000"/>
            </a:srgbClr>
          </a:solidFill>
          <a:ln w="12700">
            <a:solidFill>
              <a:srgbClr val="DDF7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8" name="Image 1" descr="/mnt/data/icon_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784" y="1453896"/>
            <a:ext cx="2487168" cy="24871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9808" y="2176272"/>
            <a:ext cx="60350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Kapitel / Abschnitt</a:t>
            </a:r>
            <a:endParaRPr lang="en-US" sz="4200" dirty="0"/>
          </a:p>
        </p:txBody>
      </p:sp>
      <p:sp>
        <p:nvSpPr>
          <p:cNvPr id="10" name="Text 6"/>
          <p:cNvSpPr/>
          <p:nvPr/>
        </p:nvSpPr>
        <p:spPr>
          <a:xfrm>
            <a:off x="786384" y="3127248"/>
            <a:ext cx="5669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E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Ein emotionaler Satz, der Orientierung gibt und Neugier erzeugt.</a:t>
            </a:r>
            <a:endParaRPr lang="en-US" sz="2300" dirty="0"/>
          </a:p>
        </p:txBody>
      </p:sp>
      <p:sp>
        <p:nvSpPr>
          <p:cNvPr id="11" name="Shape 7"/>
          <p:cNvSpPr/>
          <p:nvPr/>
        </p:nvSpPr>
        <p:spPr>
          <a:xfrm>
            <a:off x="786384" y="4370832"/>
            <a:ext cx="2011680" cy="0"/>
          </a:xfrm>
          <a:prstGeom prst="line">
            <a:avLst/>
          </a:prstGeom>
          <a:noFill/>
          <a:ln w="33020">
            <a:solidFill>
              <a:srgbClr val="FFFFFF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8"/>
          <p:cNvSpPr/>
          <p:nvPr/>
        </p:nvSpPr>
        <p:spPr>
          <a:xfrm>
            <a:off x="795528" y="4663440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Optional: Leitfrage, Zielbild oder Abschnittsnummer ergänzen.</a:t>
            </a:r>
            <a:endParaRPr lang="en-US" sz="1220" dirty="0"/>
          </a:p>
        </p:txBody>
      </p:sp>
      <p:sp>
        <p:nvSpPr>
          <p:cNvPr id="13" name="Shape 9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7BD9EF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1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20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7FE46AA-DA95-5564-CDB7-72FFF75A2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256032"/>
            <a:ext cx="548640" cy="548640"/>
          </a:xfrm>
          <a:prstGeom prst="rect">
            <a:avLst/>
          </a:prstGeom>
        </p:spPr>
      </p:pic>
      <p:sp>
        <p:nvSpPr>
          <p:cNvPr id="17" name="Text 6">
            <a:extLst>
              <a:ext uri="{FF2B5EF4-FFF2-40B4-BE49-F238E27FC236}">
                <a16:creationId xmlns:a16="http://schemas.microsoft.com/office/drawing/2014/main" id="{5B42F3F5-2A66-979B-FB53-486367D4C37E}"/>
              </a:ext>
            </a:extLst>
          </p:cNvPr>
          <p:cNvSpPr/>
          <p:nvPr/>
        </p:nvSpPr>
        <p:spPr>
          <a:xfrm>
            <a:off x="9601200" y="43891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</a:t>
            </a:r>
            <a:endParaRPr lang="en-US" sz="750" dirty="0"/>
          </a:p>
        </p:txBody>
      </p:sp>
      <p:sp>
        <p:nvSpPr>
          <p:cNvPr id="18" name="Text 26">
            <a:extLst>
              <a:ext uri="{FF2B5EF4-FFF2-40B4-BE49-F238E27FC236}">
                <a16:creationId xmlns:a16="http://schemas.microsoft.com/office/drawing/2014/main" id="{61728E6D-E5AA-26CB-E468-9F954CE08A90}"/>
              </a:ext>
            </a:extLst>
          </p:cNvPr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60704" y="34747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1060704" y="548640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5" name="Text 2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Kernbotschaft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Layout für Projektstatus, Entscheidungsfolie oder kompaktes Update.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749808" y="1965960"/>
            <a:ext cx="4709160" cy="3154680"/>
          </a:xfrm>
          <a:prstGeom prst="roundRect">
            <a:avLst/>
          </a:prstGeom>
          <a:solidFill>
            <a:srgbClr val="003B63"/>
          </a:solidFill>
          <a:ln w="12700">
            <a:solidFill>
              <a:srgbClr val="003B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6"/>
          <p:cNvSpPr/>
          <p:nvPr/>
        </p:nvSpPr>
        <p:spPr>
          <a:xfrm>
            <a:off x="1078992" y="2487168"/>
            <a:ext cx="38862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„Jedes Kind soll</a:t>
            </a:r>
            <a:endParaRPr lang="en-US" sz="2900" dirty="0"/>
          </a:p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sicher ins Wasser.“</a:t>
            </a:r>
            <a:endParaRPr lang="en-US" sz="2900" dirty="0"/>
          </a:p>
        </p:txBody>
      </p:sp>
      <p:sp>
        <p:nvSpPr>
          <p:cNvPr id="10" name="Text 7"/>
          <p:cNvSpPr/>
          <p:nvPr/>
        </p:nvSpPr>
        <p:spPr>
          <a:xfrm>
            <a:off x="1097280" y="422452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E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Kernaussage / Take-away</a:t>
            </a:r>
            <a:endParaRPr lang="en-US" sz="1250" dirty="0"/>
          </a:p>
        </p:txBody>
      </p:sp>
      <p:pic>
        <p:nvPicPr>
          <p:cNvPr id="11" name="Image 1" descr="/mnt/data/schwimmen_lern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120" y="4315968"/>
            <a:ext cx="713232" cy="7132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217920" y="1975104"/>
            <a:ext cx="4937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Titel der Folie oder Entscheidungspunkt</a:t>
            </a:r>
            <a:endParaRPr lang="en-US" sz="2500" dirty="0"/>
          </a:p>
        </p:txBody>
      </p:sp>
      <p:sp>
        <p:nvSpPr>
          <p:cNvPr id="13" name="Text 9"/>
          <p:cNvSpPr/>
          <p:nvPr/>
        </p:nvSpPr>
        <p:spPr>
          <a:xfrm>
            <a:off x="6236208" y="2587752"/>
            <a:ext cx="46634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Kurze Einordnung in maximal zwei Zeilen. Der Fokus liegt auf einer klaren Botschaft, nicht auf Vollständigkeit.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6291072" y="3502152"/>
            <a:ext cx="109728" cy="109728"/>
          </a:xfrm>
          <a:prstGeom prst="ellipse">
            <a:avLst/>
          </a:prstGeom>
          <a:solidFill>
            <a:srgbClr val="28A8E0"/>
          </a:solidFill>
          <a:ln w="12700">
            <a:solidFill>
              <a:srgbClr val="28A8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1"/>
          <p:cNvSpPr/>
          <p:nvPr/>
        </p:nvSpPr>
        <p:spPr>
          <a:xfrm>
            <a:off x="6492240" y="3429000"/>
            <a:ext cx="44805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Relevante Beobachtung oder Statuspunkt</a:t>
            </a:r>
            <a:endParaRPr lang="en-US" sz="1320" dirty="0"/>
          </a:p>
        </p:txBody>
      </p:sp>
      <p:sp>
        <p:nvSpPr>
          <p:cNvPr id="16" name="Shape 12"/>
          <p:cNvSpPr/>
          <p:nvPr/>
        </p:nvSpPr>
        <p:spPr>
          <a:xfrm>
            <a:off x="6291072" y="4032504"/>
            <a:ext cx="109728" cy="109728"/>
          </a:xfrm>
          <a:prstGeom prst="ellipse">
            <a:avLst/>
          </a:prstGeom>
          <a:solidFill>
            <a:srgbClr val="28A8E0"/>
          </a:solidFill>
          <a:ln w="12700">
            <a:solidFill>
              <a:srgbClr val="28A8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3"/>
          <p:cNvSpPr/>
          <p:nvPr/>
        </p:nvSpPr>
        <p:spPr>
          <a:xfrm>
            <a:off x="6492240" y="3959352"/>
            <a:ext cx="44805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Konkreter Bedarf / Entscheidung</a:t>
            </a:r>
            <a:endParaRPr lang="en-US" sz="1320" dirty="0"/>
          </a:p>
        </p:txBody>
      </p:sp>
      <p:sp>
        <p:nvSpPr>
          <p:cNvPr id="18" name="Shape 14"/>
          <p:cNvSpPr/>
          <p:nvPr/>
        </p:nvSpPr>
        <p:spPr>
          <a:xfrm>
            <a:off x="6291072" y="4562856"/>
            <a:ext cx="109728" cy="109728"/>
          </a:xfrm>
          <a:prstGeom prst="ellipse">
            <a:avLst/>
          </a:prstGeom>
          <a:solidFill>
            <a:srgbClr val="28A8E0"/>
          </a:solidFill>
          <a:ln w="12700">
            <a:solidFill>
              <a:srgbClr val="28A8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6492240" y="4489704"/>
            <a:ext cx="44805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Nächster Schritt mit Verantwortlichkeit</a:t>
            </a:r>
            <a:endParaRPr lang="en-US" sz="1320" dirty="0"/>
          </a:p>
        </p:txBody>
      </p:sp>
      <p:sp>
        <p:nvSpPr>
          <p:cNvPr id="20" name="Text 16"/>
          <p:cNvSpPr/>
          <p:nvPr/>
        </p:nvSpPr>
        <p:spPr>
          <a:xfrm>
            <a:off x="6263640" y="5102352"/>
            <a:ext cx="4754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Hinweis: pro Folie eine dominante Aussage, dazu maximal drei unterstützende Punkte.</a:t>
            </a:r>
            <a:endParaRPr lang="en-US" sz="1080" dirty="0"/>
          </a:p>
        </p:txBody>
      </p:sp>
      <p:sp>
        <p:nvSpPr>
          <p:cNvPr id="21" name="Shape 17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BFEAF4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Text 19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20" dirty="0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8B361A7E-3CBA-9CB9-2712-CADAE6D79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256032"/>
            <a:ext cx="548640" cy="548640"/>
          </a:xfrm>
          <a:prstGeom prst="rect">
            <a:avLst/>
          </a:prstGeom>
        </p:spPr>
      </p:pic>
      <p:sp>
        <p:nvSpPr>
          <p:cNvPr id="25" name="Text 6">
            <a:extLst>
              <a:ext uri="{FF2B5EF4-FFF2-40B4-BE49-F238E27FC236}">
                <a16:creationId xmlns:a16="http://schemas.microsoft.com/office/drawing/2014/main" id="{CB9B835A-DE66-2ADB-67CB-DBCFE99EC531}"/>
              </a:ext>
            </a:extLst>
          </p:cNvPr>
          <p:cNvSpPr/>
          <p:nvPr/>
        </p:nvSpPr>
        <p:spPr>
          <a:xfrm>
            <a:off x="9601200" y="43891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</a:t>
            </a:r>
            <a:endParaRPr lang="en-US" sz="750" dirty="0"/>
          </a:p>
        </p:txBody>
      </p:sp>
      <p:sp>
        <p:nvSpPr>
          <p:cNvPr id="26" name="Text 26">
            <a:extLst>
              <a:ext uri="{FF2B5EF4-FFF2-40B4-BE49-F238E27FC236}">
                <a16:creationId xmlns:a16="http://schemas.microsoft.com/office/drawing/2014/main" id="{6CC610DB-A14F-DE77-B54B-3C3374B703D2}"/>
              </a:ext>
            </a:extLst>
          </p:cNvPr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60704" y="34747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1060704" y="548640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5" name="Text 2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Ausgangslage &amp; Ansatz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Layout für Problem-Lösung, Stakeholder-Briefing oder Projektauftrag.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713232" y="1975104"/>
            <a:ext cx="5230368" cy="3566160"/>
          </a:xfrm>
          <a:prstGeom prst="roundRect">
            <a:avLst/>
          </a:prstGeom>
          <a:solidFill>
            <a:srgbClr val="DDF7FA"/>
          </a:solidFill>
          <a:ln w="10160">
            <a:solidFill>
              <a:srgbClr val="BFEAF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Shape 6"/>
          <p:cNvSpPr/>
          <p:nvPr/>
        </p:nvSpPr>
        <p:spPr>
          <a:xfrm>
            <a:off x="6263640" y="1975104"/>
            <a:ext cx="5230368" cy="35661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BFEAF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0" name="Image 1" descr="/mnt/data/icon_hilfe_250x2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2267712"/>
            <a:ext cx="713232" cy="7132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901952" y="230428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Ausgangslage</a:t>
            </a:r>
            <a:endParaRPr lang="en-US" sz="2300" dirty="0"/>
          </a:p>
        </p:txBody>
      </p:sp>
      <p:sp>
        <p:nvSpPr>
          <p:cNvPr id="12" name="Text 8"/>
          <p:cNvSpPr/>
          <p:nvPr/>
        </p:nvSpPr>
        <p:spPr>
          <a:xfrm>
            <a:off x="1920240" y="26974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 heute bremst / belastet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1051560" y="3383280"/>
            <a:ext cx="109728" cy="109728"/>
          </a:xfrm>
          <a:prstGeom prst="ellipse">
            <a:avLst/>
          </a:prstGeom>
          <a:solidFill>
            <a:srgbClr val="003B63"/>
          </a:solidFill>
          <a:ln w="12700">
            <a:solidFill>
              <a:srgbClr val="003B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0"/>
          <p:cNvSpPr/>
          <p:nvPr/>
        </p:nvSpPr>
        <p:spPr>
          <a:xfrm>
            <a:off x="1252728" y="3310128"/>
            <a:ext cx="40233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Zugangshürden klar benennen</a:t>
            </a:r>
            <a:endParaRPr lang="en-US" sz="1270" dirty="0"/>
          </a:p>
        </p:txBody>
      </p:sp>
      <p:sp>
        <p:nvSpPr>
          <p:cNvPr id="15" name="Shape 11"/>
          <p:cNvSpPr/>
          <p:nvPr/>
        </p:nvSpPr>
        <p:spPr>
          <a:xfrm>
            <a:off x="1051560" y="3877056"/>
            <a:ext cx="109728" cy="109728"/>
          </a:xfrm>
          <a:prstGeom prst="ellipse">
            <a:avLst/>
          </a:prstGeom>
          <a:solidFill>
            <a:srgbClr val="003B63"/>
          </a:solidFill>
          <a:ln w="12700">
            <a:solidFill>
              <a:srgbClr val="003B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2"/>
          <p:cNvSpPr/>
          <p:nvPr/>
        </p:nvSpPr>
        <p:spPr>
          <a:xfrm>
            <a:off x="1252728" y="3803904"/>
            <a:ext cx="40233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Risiken verständlich formulieren</a:t>
            </a:r>
            <a:endParaRPr lang="en-US" sz="1270" dirty="0"/>
          </a:p>
        </p:txBody>
      </p:sp>
      <p:sp>
        <p:nvSpPr>
          <p:cNvPr id="17" name="Shape 13"/>
          <p:cNvSpPr/>
          <p:nvPr/>
        </p:nvSpPr>
        <p:spPr>
          <a:xfrm>
            <a:off x="1051560" y="4370832"/>
            <a:ext cx="109728" cy="109728"/>
          </a:xfrm>
          <a:prstGeom prst="ellipse">
            <a:avLst/>
          </a:prstGeom>
          <a:solidFill>
            <a:srgbClr val="003B63"/>
          </a:solidFill>
          <a:ln w="12700">
            <a:solidFill>
              <a:srgbClr val="003B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4"/>
          <p:cNvSpPr/>
          <p:nvPr/>
        </p:nvSpPr>
        <p:spPr>
          <a:xfrm>
            <a:off x="1252728" y="4297680"/>
            <a:ext cx="40233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Betroffene Zielgruppe sichtbar machen</a:t>
            </a:r>
            <a:endParaRPr lang="en-US" sz="1270" dirty="0"/>
          </a:p>
        </p:txBody>
      </p:sp>
      <p:pic>
        <p:nvPicPr>
          <p:cNvPr id="19" name="Image 2" descr="/mnt/data/seepferdchen_abzeich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392" y="2267712"/>
            <a:ext cx="713232" cy="71323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388352" y="230428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Unser Ansatz</a:t>
            </a:r>
            <a:endParaRPr lang="en-US" sz="2300" dirty="0"/>
          </a:p>
        </p:txBody>
      </p:sp>
      <p:sp>
        <p:nvSpPr>
          <p:cNvPr id="21" name="Text 16"/>
          <p:cNvSpPr/>
          <p:nvPr/>
        </p:nvSpPr>
        <p:spPr>
          <a:xfrm>
            <a:off x="7406640" y="2697480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Wie Badelotsen strukturiert hilft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6556248" y="3383280"/>
            <a:ext cx="109728" cy="109728"/>
          </a:xfrm>
          <a:prstGeom prst="ellipse">
            <a:avLst/>
          </a:prstGeom>
          <a:solidFill>
            <a:srgbClr val="28A8E0"/>
          </a:solidFill>
          <a:ln w="12700">
            <a:solidFill>
              <a:srgbClr val="28A8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Text 18"/>
          <p:cNvSpPr/>
          <p:nvPr/>
        </p:nvSpPr>
        <p:spPr>
          <a:xfrm>
            <a:off x="6757416" y="3310128"/>
            <a:ext cx="4160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Kostenfreie Teilnahme ermöglichen</a:t>
            </a:r>
            <a:endParaRPr lang="en-US" sz="1270" dirty="0"/>
          </a:p>
        </p:txBody>
      </p:sp>
      <p:sp>
        <p:nvSpPr>
          <p:cNvPr id="24" name="Shape 19"/>
          <p:cNvSpPr/>
          <p:nvPr/>
        </p:nvSpPr>
        <p:spPr>
          <a:xfrm>
            <a:off x="6556248" y="3877056"/>
            <a:ext cx="109728" cy="109728"/>
          </a:xfrm>
          <a:prstGeom prst="ellipse">
            <a:avLst/>
          </a:prstGeom>
          <a:solidFill>
            <a:srgbClr val="28A8E0"/>
          </a:solidFill>
          <a:ln w="12700">
            <a:solidFill>
              <a:srgbClr val="28A8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20"/>
          <p:cNvSpPr/>
          <p:nvPr/>
        </p:nvSpPr>
        <p:spPr>
          <a:xfrm>
            <a:off x="6757416" y="3803904"/>
            <a:ext cx="4160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Trainer:innen und Wasserzeiten koordinieren</a:t>
            </a:r>
            <a:endParaRPr lang="en-US" sz="1270" dirty="0"/>
          </a:p>
        </p:txBody>
      </p:sp>
      <p:sp>
        <p:nvSpPr>
          <p:cNvPr id="26" name="Shape 21"/>
          <p:cNvSpPr/>
          <p:nvPr/>
        </p:nvSpPr>
        <p:spPr>
          <a:xfrm>
            <a:off x="6556248" y="4370832"/>
            <a:ext cx="109728" cy="109728"/>
          </a:xfrm>
          <a:prstGeom prst="ellipse">
            <a:avLst/>
          </a:prstGeom>
          <a:solidFill>
            <a:srgbClr val="28A8E0"/>
          </a:solidFill>
          <a:ln w="12700">
            <a:solidFill>
              <a:srgbClr val="28A8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Text 22"/>
          <p:cNvSpPr/>
          <p:nvPr/>
        </p:nvSpPr>
        <p:spPr>
          <a:xfrm>
            <a:off x="6757416" y="4297680"/>
            <a:ext cx="4160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003B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Sichere Abläufe transparent steuern</a:t>
            </a:r>
            <a:endParaRPr lang="en-US" sz="1270" dirty="0"/>
          </a:p>
        </p:txBody>
      </p:sp>
      <p:sp>
        <p:nvSpPr>
          <p:cNvPr id="28" name="Shape 23"/>
          <p:cNvSpPr/>
          <p:nvPr/>
        </p:nvSpPr>
        <p:spPr>
          <a:xfrm>
            <a:off x="6099048" y="2176272"/>
            <a:ext cx="0" cy="3127248"/>
          </a:xfrm>
          <a:prstGeom prst="line">
            <a:avLst/>
          </a:prstGeom>
          <a:noFill/>
          <a:ln w="38100">
            <a:solidFill>
              <a:srgbClr val="F2CA1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9" name="Shape 24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BFEAF4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1" name="Text 26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20" dirty="0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2C3396C7-4E2E-DF86-468E-4AFA8EEB9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" y="256032"/>
            <a:ext cx="548640" cy="548640"/>
          </a:xfrm>
          <a:prstGeom prst="rect">
            <a:avLst/>
          </a:prstGeom>
        </p:spPr>
      </p:pic>
      <p:sp>
        <p:nvSpPr>
          <p:cNvPr id="33" name="Text 6">
            <a:extLst>
              <a:ext uri="{FF2B5EF4-FFF2-40B4-BE49-F238E27FC236}">
                <a16:creationId xmlns:a16="http://schemas.microsoft.com/office/drawing/2014/main" id="{E9B547FB-75D1-6CB5-E539-63675BBA98E3}"/>
              </a:ext>
            </a:extLst>
          </p:cNvPr>
          <p:cNvSpPr/>
          <p:nvPr/>
        </p:nvSpPr>
        <p:spPr>
          <a:xfrm>
            <a:off x="9601200" y="43891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VERGLEICH</a:t>
            </a:r>
            <a:endParaRPr lang="en-US" sz="750" dirty="0"/>
          </a:p>
        </p:txBody>
      </p:sp>
      <p:sp>
        <p:nvSpPr>
          <p:cNvPr id="34" name="Text 26">
            <a:extLst>
              <a:ext uri="{FF2B5EF4-FFF2-40B4-BE49-F238E27FC236}">
                <a16:creationId xmlns:a16="http://schemas.microsoft.com/office/drawing/2014/main" id="{327DDB30-6FA7-1743-FE2B-354C86D63D3C}"/>
              </a:ext>
            </a:extLst>
          </p:cNvPr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7"/>
          <p:cNvSpPr/>
          <p:nvPr/>
        </p:nvSpPr>
        <p:spPr>
          <a:xfrm>
            <a:off x="7552944" y="3273552"/>
            <a:ext cx="1243584" cy="0"/>
          </a:xfrm>
          <a:prstGeom prst="line">
            <a:avLst/>
          </a:prstGeom>
          <a:noFill/>
          <a:ln w="26670">
            <a:solidFill>
              <a:srgbClr val="9EE7EC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de-DE"/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FF3F20DE-7A2D-C329-D797-FAE95F2CF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173" y="2092224"/>
            <a:ext cx="2114017" cy="211401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0704" y="34747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1060704" y="548640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5" name="Text 2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Projektfahrplan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Layout für Umsetzung, Meilensteine oder Kursablauf.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2340864" y="3273552"/>
            <a:ext cx="1243584" cy="0"/>
          </a:xfrm>
          <a:prstGeom prst="line">
            <a:avLst/>
          </a:prstGeom>
          <a:noFill/>
          <a:ln w="26670">
            <a:solidFill>
              <a:srgbClr val="9EE7EC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de-DE"/>
          </a:p>
        </p:txBody>
      </p:sp>
      <p:sp>
        <p:nvSpPr>
          <p:cNvPr id="9" name="Shape 6"/>
          <p:cNvSpPr/>
          <p:nvPr/>
        </p:nvSpPr>
        <p:spPr>
          <a:xfrm>
            <a:off x="4946904" y="3273552"/>
            <a:ext cx="1243584" cy="0"/>
          </a:xfrm>
          <a:prstGeom prst="line">
            <a:avLst/>
          </a:prstGeom>
          <a:noFill/>
          <a:ln w="26670">
            <a:solidFill>
              <a:srgbClr val="9EE7EC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0"/>
          <p:cNvSpPr/>
          <p:nvPr/>
        </p:nvSpPr>
        <p:spPr>
          <a:xfrm>
            <a:off x="667512" y="427024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Anmelden</a:t>
            </a:r>
            <a:endParaRPr lang="en-US" sz="1720" dirty="0"/>
          </a:p>
        </p:txBody>
      </p:sp>
      <p:sp>
        <p:nvSpPr>
          <p:cNvPr id="14" name="Text 11"/>
          <p:cNvSpPr/>
          <p:nvPr/>
        </p:nvSpPr>
        <p:spPr>
          <a:xfrm>
            <a:off x="557784" y="4645152"/>
            <a:ext cx="20574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Daten sparsam erfassen</a:t>
            </a:r>
            <a:endParaRPr lang="en-US" sz="1080" dirty="0"/>
          </a:p>
        </p:txBody>
      </p:sp>
      <p:sp>
        <p:nvSpPr>
          <p:cNvPr id="17" name="Text 14"/>
          <p:cNvSpPr/>
          <p:nvPr/>
        </p:nvSpPr>
        <p:spPr>
          <a:xfrm>
            <a:off x="3273552" y="427024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Planen</a:t>
            </a:r>
            <a:endParaRPr lang="en-US" sz="1720" dirty="0"/>
          </a:p>
        </p:txBody>
      </p:sp>
      <p:sp>
        <p:nvSpPr>
          <p:cNvPr id="18" name="Text 15"/>
          <p:cNvSpPr/>
          <p:nvPr/>
        </p:nvSpPr>
        <p:spPr>
          <a:xfrm>
            <a:off x="3163824" y="4645152"/>
            <a:ext cx="20574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Gruppen, Slots, Trainer:innen</a:t>
            </a:r>
            <a:endParaRPr lang="en-US" sz="1080" dirty="0"/>
          </a:p>
        </p:txBody>
      </p:sp>
      <p:sp>
        <p:nvSpPr>
          <p:cNvPr id="21" name="Text 18"/>
          <p:cNvSpPr/>
          <p:nvPr/>
        </p:nvSpPr>
        <p:spPr>
          <a:xfrm>
            <a:off x="5879592" y="427024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Starten</a:t>
            </a:r>
            <a:endParaRPr lang="en-US" sz="1720" dirty="0"/>
          </a:p>
        </p:txBody>
      </p:sp>
      <p:sp>
        <p:nvSpPr>
          <p:cNvPr id="22" name="Text 19"/>
          <p:cNvSpPr/>
          <p:nvPr/>
        </p:nvSpPr>
        <p:spPr>
          <a:xfrm>
            <a:off x="5769864" y="4645152"/>
            <a:ext cx="20574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Kursbetrieb sicher durchführen</a:t>
            </a:r>
            <a:endParaRPr lang="en-US" sz="1080" dirty="0"/>
          </a:p>
        </p:txBody>
      </p:sp>
      <p:sp>
        <p:nvSpPr>
          <p:cNvPr id="24" name="Text 21"/>
          <p:cNvSpPr/>
          <p:nvPr/>
        </p:nvSpPr>
        <p:spPr>
          <a:xfrm>
            <a:off x="8962552" y="2798064"/>
            <a:ext cx="7132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5" name="Text 22"/>
          <p:cNvSpPr/>
          <p:nvPr/>
        </p:nvSpPr>
        <p:spPr>
          <a:xfrm>
            <a:off x="8485632" y="427024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72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Berichten</a:t>
            </a:r>
            <a:endParaRPr lang="en-US" sz="1720" dirty="0"/>
          </a:p>
        </p:txBody>
      </p:sp>
      <p:sp>
        <p:nvSpPr>
          <p:cNvPr id="26" name="Text 23"/>
          <p:cNvSpPr/>
          <p:nvPr/>
        </p:nvSpPr>
        <p:spPr>
          <a:xfrm>
            <a:off x="8375904" y="4645152"/>
            <a:ext cx="20574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Wirkung und Learnings teilen</a:t>
            </a:r>
            <a:endParaRPr lang="en-US" sz="1080" dirty="0"/>
          </a:p>
        </p:txBody>
      </p:sp>
      <p:sp>
        <p:nvSpPr>
          <p:cNvPr id="27" name="Text 24"/>
          <p:cNvSpPr/>
          <p:nvPr/>
        </p:nvSpPr>
        <p:spPr>
          <a:xfrm>
            <a:off x="841248" y="5559552"/>
            <a:ext cx="5669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Optional ergänzen: Verantwortliche, Termine, Abhängigkeiten.</a:t>
            </a:r>
            <a:endParaRPr lang="en-US" sz="1150" dirty="0"/>
          </a:p>
        </p:txBody>
      </p:sp>
      <p:sp>
        <p:nvSpPr>
          <p:cNvPr id="29" name="Shape 25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BFEAF4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0" name="Text 26"/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  <p:sp>
        <p:nvSpPr>
          <p:cNvPr id="31" name="Text 27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20" dirty="0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8D82CE35-95AB-4F1B-7FAD-F224F787C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256032"/>
            <a:ext cx="548640" cy="548640"/>
          </a:xfrm>
          <a:prstGeom prst="rect">
            <a:avLst/>
          </a:prstGeom>
        </p:spPr>
      </p:pic>
      <p:sp>
        <p:nvSpPr>
          <p:cNvPr id="33" name="Text 6">
            <a:extLst>
              <a:ext uri="{FF2B5EF4-FFF2-40B4-BE49-F238E27FC236}">
                <a16:creationId xmlns:a16="http://schemas.microsoft.com/office/drawing/2014/main" id="{7542F772-490F-43D0-7181-12F516C33CB3}"/>
              </a:ext>
            </a:extLst>
          </p:cNvPr>
          <p:cNvSpPr/>
          <p:nvPr/>
        </p:nvSpPr>
        <p:spPr>
          <a:xfrm>
            <a:off x="9601200" y="43891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PROZESS</a:t>
            </a:r>
            <a:endParaRPr lang="en-US" sz="750" dirty="0"/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6C807E7E-F542-9A4D-2EE2-04AFC6AF9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291" y="2139696"/>
            <a:ext cx="2114017" cy="2114017"/>
          </a:xfrm>
          <a:prstGeom prst="rect">
            <a:avLst/>
          </a:prstGeom>
        </p:spPr>
      </p:pic>
      <p:sp>
        <p:nvSpPr>
          <p:cNvPr id="39" name="Text 21">
            <a:extLst>
              <a:ext uri="{FF2B5EF4-FFF2-40B4-BE49-F238E27FC236}">
                <a16:creationId xmlns:a16="http://schemas.microsoft.com/office/drawing/2014/main" id="{3AA550F3-10F1-C84F-1676-468E629B466B}"/>
              </a:ext>
            </a:extLst>
          </p:cNvPr>
          <p:cNvSpPr/>
          <p:nvPr/>
        </p:nvSpPr>
        <p:spPr>
          <a:xfrm>
            <a:off x="6429670" y="2845536"/>
            <a:ext cx="7132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771975EA-E970-415D-9EC4-4E9C60DE9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394" y="2165376"/>
            <a:ext cx="2114017" cy="2114017"/>
          </a:xfrm>
          <a:prstGeom prst="rect">
            <a:avLst/>
          </a:prstGeom>
        </p:spPr>
      </p:pic>
      <p:sp>
        <p:nvSpPr>
          <p:cNvPr id="41" name="Text 21">
            <a:extLst>
              <a:ext uri="{FF2B5EF4-FFF2-40B4-BE49-F238E27FC236}">
                <a16:creationId xmlns:a16="http://schemas.microsoft.com/office/drawing/2014/main" id="{EA549B06-E96C-304B-FB75-C9FC566FB27D}"/>
              </a:ext>
            </a:extLst>
          </p:cNvPr>
          <p:cNvSpPr/>
          <p:nvPr/>
        </p:nvSpPr>
        <p:spPr>
          <a:xfrm>
            <a:off x="3896773" y="2871216"/>
            <a:ext cx="7132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D71927B6-030F-3858-6D9E-48C5CC2F4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2212848"/>
            <a:ext cx="2114017" cy="2114017"/>
          </a:xfrm>
          <a:prstGeom prst="rect">
            <a:avLst/>
          </a:prstGeom>
        </p:spPr>
      </p:pic>
      <p:sp>
        <p:nvSpPr>
          <p:cNvPr id="43" name="Text 21">
            <a:extLst>
              <a:ext uri="{FF2B5EF4-FFF2-40B4-BE49-F238E27FC236}">
                <a16:creationId xmlns:a16="http://schemas.microsoft.com/office/drawing/2014/main" id="{90BB1B24-0472-AF6B-612C-888D1050A6B6}"/>
              </a:ext>
            </a:extLst>
          </p:cNvPr>
          <p:cNvSpPr/>
          <p:nvPr/>
        </p:nvSpPr>
        <p:spPr>
          <a:xfrm>
            <a:off x="1363891" y="2918688"/>
            <a:ext cx="7132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60704" y="34747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1060704" y="548640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5" name="Text 2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Wirkung sichtbar machen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Layout für Kennzahlen, Reportings oder Sponsor:innen-Updates.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822960" y="2240280"/>
            <a:ext cx="3063240" cy="2944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BFEAF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6"/>
          <p:cNvSpPr/>
          <p:nvPr/>
        </p:nvSpPr>
        <p:spPr>
          <a:xfrm>
            <a:off x="1078992" y="2587752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700" b="1" dirty="0">
                <a:solidFill>
                  <a:srgbClr val="006CB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XX</a:t>
            </a:r>
            <a:endParaRPr lang="en-US" sz="4700" dirty="0"/>
          </a:p>
        </p:txBody>
      </p:sp>
      <p:sp>
        <p:nvSpPr>
          <p:cNvPr id="10" name="Text 7"/>
          <p:cNvSpPr/>
          <p:nvPr/>
        </p:nvSpPr>
        <p:spPr>
          <a:xfrm>
            <a:off x="1078992" y="365760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Kursplätze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207008" y="4133088"/>
            <a:ext cx="22402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werden ermöglicht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572000" y="2240280"/>
            <a:ext cx="3063240" cy="2944368"/>
          </a:xfrm>
          <a:prstGeom prst="roundRect">
            <a:avLst/>
          </a:prstGeom>
          <a:solidFill>
            <a:srgbClr val="003B63"/>
          </a:solidFill>
          <a:ln w="10160">
            <a:solidFill>
              <a:srgbClr val="003B6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0"/>
          <p:cNvSpPr/>
          <p:nvPr/>
        </p:nvSpPr>
        <p:spPr>
          <a:xfrm>
            <a:off x="4828032" y="2587752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700" b="1" dirty="0">
                <a:solidFill>
                  <a:srgbClr val="FFE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XX</a:t>
            </a:r>
            <a:endParaRPr lang="en-US" sz="4700" dirty="0"/>
          </a:p>
        </p:txBody>
      </p:sp>
      <p:sp>
        <p:nvSpPr>
          <p:cNvPr id="14" name="Text 11"/>
          <p:cNvSpPr/>
          <p:nvPr/>
        </p:nvSpPr>
        <p:spPr>
          <a:xfrm>
            <a:off x="4828032" y="365760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Trainer:innen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4956048" y="4133088"/>
            <a:ext cx="22402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D9F4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sind eingebunden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8321040" y="2240280"/>
            <a:ext cx="3063240" cy="2944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BFEAF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4"/>
          <p:cNvSpPr/>
          <p:nvPr/>
        </p:nvSpPr>
        <p:spPr>
          <a:xfrm>
            <a:off x="8577072" y="2587752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700" b="1" dirty="0">
                <a:solidFill>
                  <a:srgbClr val="006CB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XX</a:t>
            </a:r>
            <a:endParaRPr lang="en-US" sz="4700" dirty="0"/>
          </a:p>
        </p:txBody>
      </p:sp>
      <p:sp>
        <p:nvSpPr>
          <p:cNvPr id="18" name="Text 15"/>
          <p:cNvSpPr/>
          <p:nvPr/>
        </p:nvSpPr>
        <p:spPr>
          <a:xfrm>
            <a:off x="8577072" y="365760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Wasserzeiten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8705088" y="4133088"/>
            <a:ext cx="22402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werden gesichert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60120" y="5596128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1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Kennzahlen als Wirkungserzählung nutzen: groß, knapp und immer mit Kontext.</a:t>
            </a:r>
            <a:endParaRPr lang="en-US" sz="1210" dirty="0"/>
          </a:p>
        </p:txBody>
      </p:sp>
      <p:pic>
        <p:nvPicPr>
          <p:cNvPr id="21" name="Image 1" descr="/mnt/data/seepferdchen_abzeich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1632" y="1115568"/>
            <a:ext cx="749808" cy="749808"/>
          </a:xfrm>
          <a:prstGeom prst="rect">
            <a:avLst/>
          </a:prstGeom>
        </p:spPr>
      </p:pic>
      <p:sp>
        <p:nvSpPr>
          <p:cNvPr id="22" name="Shape 18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BFEAF4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Text 20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720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0F8BF904-F685-88FD-E19D-8976E57AC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256032"/>
            <a:ext cx="548640" cy="548640"/>
          </a:xfrm>
          <a:prstGeom prst="rect">
            <a:avLst/>
          </a:prstGeom>
        </p:spPr>
      </p:pic>
      <p:sp>
        <p:nvSpPr>
          <p:cNvPr id="26" name="Text 6">
            <a:extLst>
              <a:ext uri="{FF2B5EF4-FFF2-40B4-BE49-F238E27FC236}">
                <a16:creationId xmlns:a16="http://schemas.microsoft.com/office/drawing/2014/main" id="{418206DE-35F4-9C8E-CBC4-046D3A4E89C8}"/>
              </a:ext>
            </a:extLst>
          </p:cNvPr>
          <p:cNvSpPr/>
          <p:nvPr/>
        </p:nvSpPr>
        <p:spPr>
          <a:xfrm>
            <a:off x="9601200" y="43891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750" dirty="0"/>
          </a:p>
        </p:txBody>
      </p:sp>
      <p:sp>
        <p:nvSpPr>
          <p:cNvPr id="27" name="Text 26">
            <a:extLst>
              <a:ext uri="{FF2B5EF4-FFF2-40B4-BE49-F238E27FC236}">
                <a16:creationId xmlns:a16="http://schemas.microsoft.com/office/drawing/2014/main" id="{9573A0DF-9BE8-7E92-C497-0EA7C99EB4FF}"/>
              </a:ext>
            </a:extLst>
          </p:cNvPr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chwimmen_lern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274320"/>
            <a:ext cx="402336" cy="40233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0704" y="34747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BADELOTSEN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1060704" y="548640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Schwimmen lernen. Sicher ankommen.</a:t>
            </a:r>
            <a:endParaRPr lang="en-US" sz="680" dirty="0"/>
          </a:p>
        </p:txBody>
      </p:sp>
      <p:sp>
        <p:nvSpPr>
          <p:cNvPr id="6" name="Shape 3"/>
          <p:cNvSpPr/>
          <p:nvPr/>
        </p:nvSpPr>
        <p:spPr>
          <a:xfrm>
            <a:off x="0" y="0"/>
            <a:ext cx="6053328" cy="6858000"/>
          </a:xfrm>
          <a:prstGeom prst="rect">
            <a:avLst/>
          </a:prstGeom>
          <a:solidFill>
            <a:srgbClr val="DDF7FA"/>
          </a:solidFill>
          <a:ln w="12700">
            <a:solidFill>
              <a:srgbClr val="DDF7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7" name="Image 1" descr="/mnt/data/betriebsmodell_4_saeulen.png"/>
          <p:cNvPicPr>
            <a:picLocks noChangeAspect="1"/>
          </p:cNvPicPr>
          <p:nvPr/>
        </p:nvPicPr>
        <p:blipFill>
          <a:blip r:embed="rId4"/>
          <a:srcRect l="39" r="39"/>
          <a:stretch/>
        </p:blipFill>
        <p:spPr>
          <a:xfrm>
            <a:off x="384048" y="1417320"/>
            <a:ext cx="5230368" cy="29443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31520" y="4709160"/>
            <a:ext cx="4526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Bild- oder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Story-Folie</a:t>
            </a:r>
            <a:endParaRPr lang="en-US" sz="3000" dirty="0"/>
          </a:p>
        </p:txBody>
      </p:sp>
      <p:sp>
        <p:nvSpPr>
          <p:cNvPr id="9" name="Text 5"/>
          <p:cNvSpPr/>
          <p:nvPr/>
        </p:nvSpPr>
        <p:spPr>
          <a:xfrm>
            <a:off x="749808" y="5623560"/>
            <a:ext cx="4526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Projektgeschichten, Rollenmodelle oder ein emotionales Zwischenbild.</a:t>
            </a:r>
            <a:endParaRPr lang="en-US" sz="1220" dirty="0"/>
          </a:p>
        </p:txBody>
      </p:sp>
      <p:sp>
        <p:nvSpPr>
          <p:cNvPr id="10" name="Text 6"/>
          <p:cNvSpPr/>
          <p:nvPr/>
        </p:nvSpPr>
        <p:spPr>
          <a:xfrm>
            <a:off x="6629400" y="1353312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Was sich für Kinder verändert</a:t>
            </a:r>
            <a:endParaRPr lang="en-US" sz="2400" dirty="0"/>
          </a:p>
        </p:txBody>
      </p:sp>
      <p:sp>
        <p:nvSpPr>
          <p:cNvPr id="11" name="Shape 7"/>
          <p:cNvSpPr/>
          <p:nvPr/>
        </p:nvSpPr>
        <p:spPr>
          <a:xfrm>
            <a:off x="6629400" y="1901952"/>
            <a:ext cx="1691640" cy="0"/>
          </a:xfrm>
          <a:prstGeom prst="line">
            <a:avLst/>
          </a:prstGeom>
          <a:noFill/>
          <a:ln w="38100">
            <a:solidFill>
              <a:srgbClr val="F2CA1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8"/>
          <p:cNvSpPr/>
          <p:nvPr/>
        </p:nvSpPr>
        <p:spPr>
          <a:xfrm>
            <a:off x="6629400" y="2359152"/>
            <a:ext cx="4114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3B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„Hier steht eine kurze, echte Geschichte: Was war die Ausgangslage, was wurde ermöglicht, was ist der sichtbare Unterschied?“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6656832" y="4270248"/>
            <a:ext cx="41605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Hinweis: Personenbezogene Fotos nur mit sauberer Freigabe verwenden. Alternativ Illustration oder anonymisierte Szene einsetzen.</a:t>
            </a:r>
            <a:endParaRPr lang="en-US" sz="1200" dirty="0"/>
          </a:p>
        </p:txBody>
      </p:sp>
      <p:pic>
        <p:nvPicPr>
          <p:cNvPr id="14" name="Image 2" descr="/mnt/data/schwimmen_lern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440" y="5248656"/>
            <a:ext cx="804672" cy="804672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585216" y="6473952"/>
            <a:ext cx="11018520" cy="0"/>
          </a:xfrm>
          <a:prstGeom prst="line">
            <a:avLst/>
          </a:prstGeom>
          <a:noFill/>
          <a:ln w="8890">
            <a:solidFill>
              <a:srgbClr val="BFEAF4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2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720" dirty="0"/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2996E4B1-E1B7-2DA5-6D89-F59AEC0D16C3}"/>
              </a:ext>
            </a:extLst>
          </p:cNvPr>
          <p:cNvSpPr/>
          <p:nvPr/>
        </p:nvSpPr>
        <p:spPr>
          <a:xfrm>
            <a:off x="9601200" y="43891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>
            <a:solidFill>
              <a:srgbClr val="DDF7FA">
                <a:alpha val="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006C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BILDFOKUS</a:t>
            </a:r>
            <a:endParaRPr lang="en-US" sz="750" dirty="0"/>
          </a:p>
        </p:txBody>
      </p:sp>
      <p:sp>
        <p:nvSpPr>
          <p:cNvPr id="19" name="Text 26">
            <a:extLst>
              <a:ext uri="{FF2B5EF4-FFF2-40B4-BE49-F238E27FC236}">
                <a16:creationId xmlns:a16="http://schemas.microsoft.com/office/drawing/2014/main" id="{B193C681-E504-2E0B-DBD1-D21CE1572F43}"/>
              </a:ext>
            </a:extLst>
          </p:cNvPr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" dirty="0">
                <a:solidFill>
                  <a:srgbClr val="5C7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BADELOTSEN | NSP</a:t>
            </a:r>
            <a:endParaRPr lang="en-US" sz="7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655</Words>
  <Application>Microsoft Office PowerPoint</Application>
  <PresentationFormat>Breitbild</PresentationFormat>
  <Paragraphs>186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Badelotsen Mastervorlage</dc:title>
  <dc:subject>Badelotsen Mastervorlage</dc:subject>
  <dc:creator>OpenAI</dc:creator>
  <cp:lastModifiedBy>Lennart Maack</cp:lastModifiedBy>
  <cp:revision>3</cp:revision>
  <dcterms:created xsi:type="dcterms:W3CDTF">2026-05-11T17:20:42Z</dcterms:created>
  <dcterms:modified xsi:type="dcterms:W3CDTF">2026-05-13T13:33:48Z</dcterms:modified>
</cp:coreProperties>
</file>