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embeddedFontLst>
    <p:embeddedFont>
      <p:font typeface="Play" panose="020B060402020202020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gulCwbr3R5ux8OXBQtvN0Kw8Ve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61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61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" name="Google Shape;15;p1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10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4" name="Google Shape;264;p10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14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14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" name="Google Shape;30;p2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" name="Google Shape;31;p2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" name="Google Shape;65;p3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" name="Google Shape;82;p4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p5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7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p7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9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8:notes"/>
          <p:cNvSpPr txBox="1"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8:notes"/>
          <p:cNvSpPr txBox="1">
            <a:spLocks noGrp="1"/>
          </p:cNvSpPr>
          <p:nvPr>
            <p:ph type="sldNum" idx="12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A8E0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C48">
              <a:alpha val="18039"/>
            </a:srgbClr>
          </a:solidFill>
          <a:ln w="12700" cap="flat" cmpd="sng">
            <a:solidFill>
              <a:srgbClr val="002C48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658368" y="530352"/>
            <a:ext cx="141732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66B"/>
              </a:buClr>
              <a:buSzPts val="10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658368" y="1527048"/>
            <a:ext cx="475488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66B"/>
              </a:buClr>
              <a:buSzPts val="4400"/>
              <a:buFont typeface="Play"/>
              <a:buNone/>
            </a:pPr>
            <a:r>
              <a:rPr lang="de-DE" sz="4400" b="1" i="0" u="none" strike="noStrike" cap="none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  <a:t>BADELOTSEN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694944" y="2212848"/>
            <a:ext cx="475488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1600"/>
              <a:buFont typeface="Arial"/>
              <a:buNone/>
            </a:pPr>
            <a:r>
              <a:rPr lang="de-DE" sz="160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Schwimmen für alle. Kostenlos. Sicher.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694944" y="3127248"/>
            <a:ext cx="521208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lay"/>
              <a:buNone/>
            </a:pPr>
            <a:r>
              <a:rPr lang="de-DE" sz="24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Kostenlose Schwimmkurse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lay"/>
              <a:buNone/>
            </a:pPr>
            <a:r>
              <a:rPr lang="de-DE" sz="24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für jedes Kind in Deutschland.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Google Shape;22;p1"/>
          <p:cNvCxnSpPr/>
          <p:nvPr/>
        </p:nvCxnSpPr>
        <p:spPr>
          <a:xfrm>
            <a:off x="694944" y="4791456"/>
            <a:ext cx="1828800" cy="0"/>
          </a:xfrm>
          <a:prstGeom prst="straightConnector1">
            <a:avLst/>
          </a:prstGeom>
          <a:noFill/>
          <a:ln w="40625" cap="flat" cmpd="sng">
            <a:solidFill>
              <a:srgbClr val="F2CA1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" name="Google Shape;23;p1"/>
          <p:cNvSpPr/>
          <p:nvPr/>
        </p:nvSpPr>
        <p:spPr>
          <a:xfrm>
            <a:off x="694943" y="5074920"/>
            <a:ext cx="478921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1050"/>
              <a:buFont typeface="Arial"/>
              <a:buNone/>
            </a:pPr>
            <a:r>
              <a:rPr lang="de-DE" sz="1050" b="0" i="0" u="none" strike="noStrike" cap="none" dirty="0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AGM · Round Table Deutschland · NSP 2026/27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694944" y="6126480"/>
            <a:ext cx="45720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950"/>
              <a:buFont typeface="Arial"/>
              <a:buNone/>
            </a:pPr>
            <a:r>
              <a:rPr lang="de-DE" sz="1050" b="0" i="0" u="none" strike="noStrike" cap="none" dirty="0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RT 70 Lüneburg · Juni 2026 · Präsident: Dr. Moritz Brauns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6688792" y="1640900"/>
            <a:ext cx="3566160" cy="3566160"/>
          </a:xfrm>
          <a:prstGeom prst="ellipse">
            <a:avLst/>
          </a:prstGeom>
          <a:solidFill>
            <a:srgbClr val="DDF7FA">
              <a:alpha val="94117"/>
            </a:srgbClr>
          </a:solidFill>
          <a:ln w="12700" cap="flat" cmpd="sng">
            <a:solidFill>
              <a:srgbClr val="DDF7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4954" y="1798276"/>
            <a:ext cx="2951936" cy="3251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52153" y="2523744"/>
            <a:ext cx="2739542" cy="3913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C48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"/>
          <p:cNvSpPr/>
          <p:nvPr/>
        </p:nvSpPr>
        <p:spPr>
          <a:xfrm>
            <a:off x="-1372" y="0"/>
            <a:ext cx="12191695" cy="6858000"/>
          </a:xfrm>
          <a:prstGeom prst="rect">
            <a:avLst/>
          </a:prstGeom>
          <a:solidFill>
            <a:srgbClr val="002C48"/>
          </a:solidFill>
          <a:ln w="12700" cap="flat" cmpd="sng">
            <a:solidFill>
              <a:srgbClr val="002C48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Google Shape;267;p10" descr="/mnt/data/schwimmen_lerne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74839" y="2020824"/>
            <a:ext cx="2788920" cy="278892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0"/>
          <p:cNvSpPr/>
          <p:nvPr/>
        </p:nvSpPr>
        <p:spPr>
          <a:xfrm>
            <a:off x="762000" y="1536193"/>
            <a:ext cx="438912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Play"/>
              <a:buNone/>
            </a:pPr>
            <a:r>
              <a:rPr lang="de-DE" sz="54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Mitmachen. Danke.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768096" y="2788920"/>
            <a:ext cx="5760720" cy="1060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66B"/>
              </a:buClr>
              <a:buSzPts val="1600"/>
              <a:buFont typeface="Play"/>
              <a:buNone/>
            </a:pPr>
            <a:r>
              <a:rPr lang="de-DE" sz="1600" b="1" i="0" u="none" strike="noStrike" cap="none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  <a:t>Jedes Kind zählt.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1300"/>
              <a:buFont typeface="Arial"/>
              <a:buNone/>
            </a:pPr>
            <a:r>
              <a:rPr lang="de-DE" sz="130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Danke, dass du Badelotsen weiterträgst — Kurs für Kurs, Stadt für Stadt.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p10"/>
          <p:cNvCxnSpPr/>
          <p:nvPr/>
        </p:nvCxnSpPr>
        <p:spPr>
          <a:xfrm>
            <a:off x="786384" y="4480560"/>
            <a:ext cx="2011680" cy="0"/>
          </a:xfrm>
          <a:prstGeom prst="straightConnector1">
            <a:avLst/>
          </a:prstGeom>
          <a:noFill/>
          <a:ln w="33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1" name="Google Shape;271;p10"/>
          <p:cNvSpPr/>
          <p:nvPr/>
        </p:nvSpPr>
        <p:spPr>
          <a:xfrm>
            <a:off x="786384" y="4800600"/>
            <a:ext cx="50292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1400"/>
              <a:buFont typeface="Arial"/>
              <a:buNone/>
            </a:pPr>
            <a:r>
              <a:rPr lang="de-DE" sz="140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Bring Badelotsen in deine Stadt — wir liefern den Rahmen.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"/>
          <p:cNvSpPr/>
          <p:nvPr/>
        </p:nvSpPr>
        <p:spPr>
          <a:xfrm>
            <a:off x="786384" y="5175504"/>
            <a:ext cx="45720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de-DE" sz="1300" b="1" i="0" u="none" strike="noStrike" cap="none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  <a:t>moin@badelotsen.de   ·   www.badelotsen.de</a:t>
            </a:r>
            <a:endParaRPr sz="1400" b="0" i="0" u="none" strike="noStrike" cap="none">
              <a:solidFill>
                <a:srgbClr val="FFE66B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273" name="Google Shape;273;p10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7BD9E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4" name="Google Shape;274;p10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950"/>
              <a:buFont typeface="Arial"/>
              <a:buNone/>
            </a:pPr>
            <a:r>
              <a:rPr lang="de-DE" sz="72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0"/>
          <p:cNvSpPr/>
          <p:nvPr/>
        </p:nvSpPr>
        <p:spPr>
          <a:xfrm>
            <a:off x="6991959" y="1700784"/>
            <a:ext cx="3566160" cy="3566160"/>
          </a:xfrm>
          <a:prstGeom prst="ellipse">
            <a:avLst/>
          </a:prstGeom>
          <a:solidFill>
            <a:srgbClr val="249CD1"/>
          </a:solidFill>
          <a:ln w="12700" cap="flat" cmpd="sng">
            <a:solidFill>
              <a:srgbClr val="DDF7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7" name="Google Shape;277;p10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278" name="Google Shape;278;p10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9" name="Google Shape;279;p1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0" name="Google Shape;280;p10"/>
          <p:cNvSpPr/>
          <p:nvPr/>
        </p:nvSpPr>
        <p:spPr>
          <a:xfrm flipH="1">
            <a:off x="5579277" y="787337"/>
            <a:ext cx="2514600" cy="1552574"/>
          </a:xfrm>
          <a:prstGeom prst="wedgeEllipseCallout">
            <a:avLst>
              <a:gd name="adj1" fmla="val -44697"/>
              <a:gd name="adj2" fmla="val 67408"/>
            </a:avLst>
          </a:prstGeom>
          <a:solidFill>
            <a:schemeClr val="lt1"/>
          </a:solidFill>
          <a:ln w="25400" cap="flat" cmpd="sng">
            <a:solidFill>
              <a:srgbClr val="1C305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WEIL WIR DAS MACHEN!</a:t>
            </a:r>
            <a:endParaRPr/>
          </a:p>
        </p:txBody>
      </p:sp>
      <p:pic>
        <p:nvPicPr>
          <p:cNvPr id="281" name="Google Shape;281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56973" y="916708"/>
            <a:ext cx="3417286" cy="4881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C48"/>
          </a:solidFill>
          <a:ln w="12700" cap="flat" cmpd="sng">
            <a:solidFill>
              <a:srgbClr val="002C48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4"/>
          <p:cNvSpPr/>
          <p:nvPr/>
        </p:nvSpPr>
        <p:spPr>
          <a:xfrm>
            <a:off x="761999" y="1536193"/>
            <a:ext cx="4476751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Play"/>
              <a:buNone/>
            </a:pPr>
            <a:r>
              <a:rPr lang="de-DE" sz="54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QR-Code Scannen.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4"/>
          <p:cNvSpPr/>
          <p:nvPr/>
        </p:nvSpPr>
        <p:spPr>
          <a:xfrm>
            <a:off x="768096" y="2788920"/>
            <a:ext cx="5760720" cy="1060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66B"/>
              </a:buClr>
              <a:buSzPts val="1600"/>
              <a:buFont typeface="Play"/>
              <a:buNone/>
            </a:pPr>
            <a:r>
              <a:rPr lang="de-DE" sz="1600" b="1" i="0" u="none" strike="noStrike" cap="none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  <a:t>Einfach machen.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1300"/>
              <a:buFont typeface="Arial"/>
              <a:buNone/>
            </a:pPr>
            <a:r>
              <a:rPr lang="de-DE" sz="130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Danke, dass du Badelotsen in deine Stadt trägst.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0" name="Google Shape;290;p14"/>
          <p:cNvCxnSpPr/>
          <p:nvPr/>
        </p:nvCxnSpPr>
        <p:spPr>
          <a:xfrm>
            <a:off x="786384" y="5033010"/>
            <a:ext cx="2011680" cy="0"/>
          </a:xfrm>
          <a:prstGeom prst="straightConnector1">
            <a:avLst/>
          </a:prstGeom>
          <a:noFill/>
          <a:ln w="330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1" name="Google Shape;291;p14"/>
          <p:cNvSpPr/>
          <p:nvPr/>
        </p:nvSpPr>
        <p:spPr>
          <a:xfrm>
            <a:off x="786384" y="5175504"/>
            <a:ext cx="45720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de-DE" sz="1300" b="1" i="0" u="none" strike="noStrike" cap="none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  <a:t>moin@badelotsen.de   ·   www.badelotsen.de</a:t>
            </a:r>
            <a:endParaRPr sz="1400" b="0" i="0" u="none" strike="noStrike" cap="none">
              <a:solidFill>
                <a:srgbClr val="FFE66B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292" name="Google Shape;292;p14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7BD9E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3" name="Google Shape;293;p14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4"/>
          <p:cNvSpPr/>
          <p:nvPr/>
        </p:nvSpPr>
        <p:spPr>
          <a:xfrm>
            <a:off x="585216" y="6537960"/>
            <a:ext cx="292608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950"/>
              <a:buFont typeface="Arial"/>
              <a:buNone/>
            </a:pPr>
            <a:r>
              <a:rPr lang="de-DE" sz="72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5" name="Google Shape;295;p14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296" name="Google Shape;296;p14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97" name="Google Shape;297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8" name="Google Shape;29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00749" y="647809"/>
            <a:ext cx="5048250" cy="504825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99" name="Google Shape;299;p14"/>
          <p:cNvSpPr/>
          <p:nvPr/>
        </p:nvSpPr>
        <p:spPr>
          <a:xfrm>
            <a:off x="6702208" y="5394959"/>
            <a:ext cx="3648075" cy="447575"/>
          </a:xfrm>
          <a:prstGeom prst="rect">
            <a:avLst/>
          </a:prstGeom>
          <a:solidFill>
            <a:srgbClr val="F2CA1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050"/>
              <a:buFont typeface="Arial"/>
              <a:buNone/>
            </a:pPr>
            <a:r>
              <a:rPr lang="de-DE" sz="2000" b="1" i="1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Bestelle dein Starter-Kit.</a:t>
            </a:r>
            <a:endParaRPr sz="2000" b="0" i="0" u="none" strike="noStrike" cap="none">
              <a:solidFill>
                <a:srgbClr val="003B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4"/>
          <p:cNvSpPr/>
          <p:nvPr/>
        </p:nvSpPr>
        <p:spPr>
          <a:xfrm rot="-9692945">
            <a:off x="4316246" y="2538423"/>
            <a:ext cx="1342380" cy="354692"/>
          </a:xfrm>
          <a:custGeom>
            <a:avLst/>
            <a:gdLst/>
            <a:ahLst/>
            <a:cxnLst/>
            <a:rect l="l" t="t" r="r" b="b"/>
            <a:pathLst>
              <a:path w="21600" h="20760" extrusionOk="0">
                <a:moveTo>
                  <a:pt x="21600" y="20760"/>
                </a:moveTo>
                <a:cubicBezTo>
                  <a:pt x="18369" y="9606"/>
                  <a:pt x="14127" y="2481"/>
                  <a:pt x="9559" y="535"/>
                </a:cubicBezTo>
                <a:cubicBezTo>
                  <a:pt x="6331" y="-840"/>
                  <a:pt x="3052" y="446"/>
                  <a:pt x="0" y="4285"/>
                </a:cubicBezTo>
              </a:path>
            </a:pathLst>
          </a:custGeom>
          <a:noFill/>
          <a:ln w="76200" cap="rnd" cmpd="sng">
            <a:solidFill>
              <a:srgbClr val="F2CA10"/>
            </a:solidFill>
            <a:prstDash val="solid"/>
            <a:miter lim="4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FD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3200"/>
              <a:buFont typeface="Play"/>
              <a:buNone/>
            </a:pPr>
            <a:r>
              <a:rPr lang="de-DE" sz="32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Agenda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450"/>
              <a:buFont typeface="Arial"/>
              <a:buNone/>
            </a:pPr>
            <a:r>
              <a:rPr lang="de-DE" sz="14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Worüber wir heute sprechen.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" name="Google Shape;35;p2"/>
          <p:cNvGrpSpPr/>
          <p:nvPr/>
        </p:nvGrpSpPr>
        <p:grpSpPr>
          <a:xfrm>
            <a:off x="841248" y="2157984"/>
            <a:ext cx="5705602" cy="3200400"/>
            <a:chOff x="841248" y="2084832"/>
            <a:chExt cx="5705602" cy="3200400"/>
          </a:xfrm>
        </p:grpSpPr>
        <p:sp>
          <p:nvSpPr>
            <p:cNvPr id="36" name="Google Shape;36;p2"/>
            <p:cNvSpPr/>
            <p:nvPr/>
          </p:nvSpPr>
          <p:spPr>
            <a:xfrm>
              <a:off x="841248" y="2103120"/>
              <a:ext cx="566928" cy="329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A8E0"/>
                </a:buClr>
                <a:buSzPts val="1800"/>
                <a:buFont typeface="Play"/>
                <a:buNone/>
              </a:pPr>
              <a:r>
                <a:rPr lang="de-DE" sz="1800" b="1" i="0" u="none" strike="noStrike" cap="none">
                  <a:solidFill>
                    <a:srgbClr val="28A8E0"/>
                  </a:solidFill>
                  <a:latin typeface="Play"/>
                  <a:ea typeface="Play"/>
                  <a:cs typeface="Play"/>
                  <a:sym typeface="Play"/>
                </a:rPr>
                <a:t>01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7" name="Google Shape;37;p2"/>
            <p:cNvCxnSpPr/>
            <p:nvPr/>
          </p:nvCxnSpPr>
          <p:spPr>
            <a:xfrm>
              <a:off x="1554480" y="2313432"/>
              <a:ext cx="658368" cy="0"/>
            </a:xfrm>
            <a:prstGeom prst="straightConnector1">
              <a:avLst/>
            </a:prstGeom>
            <a:noFill/>
            <a:ln w="27925" cap="flat" cmpd="sng">
              <a:solidFill>
                <a:srgbClr val="F2CA1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8" name="Google Shape;38;p2"/>
            <p:cNvSpPr/>
            <p:nvPr/>
          </p:nvSpPr>
          <p:spPr>
            <a:xfrm>
              <a:off x="2395728" y="2084832"/>
              <a:ext cx="2834640" cy="32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2050"/>
                <a:buFont typeface="Play"/>
                <a:buNone/>
              </a:pPr>
              <a:r>
                <a:rPr lang="de-DE" sz="205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Warum Badelotsen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404872" y="2450592"/>
              <a:ext cx="393192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7480"/>
                </a:buClr>
                <a:buSzPts val="1150"/>
                <a:buFont typeface="Arial"/>
                <a:buNone/>
              </a:pPr>
              <a:r>
                <a:rPr lang="de-DE" sz="1150" b="0" i="0" u="none" strike="noStrike" cap="none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Schwimmkompetenz rettet Leben.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41248" y="2971800"/>
              <a:ext cx="566928" cy="329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A8E0"/>
                </a:buClr>
                <a:buSzPts val="1800"/>
                <a:buFont typeface="Play"/>
                <a:buNone/>
              </a:pPr>
              <a:r>
                <a:rPr lang="de-DE" sz="1800" b="1" i="0" u="none" strike="noStrike" cap="none">
                  <a:solidFill>
                    <a:srgbClr val="28A8E0"/>
                  </a:solidFill>
                  <a:latin typeface="Play"/>
                  <a:ea typeface="Play"/>
                  <a:cs typeface="Play"/>
                  <a:sym typeface="Play"/>
                </a:rPr>
                <a:t>02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" name="Google Shape;41;p2"/>
            <p:cNvCxnSpPr/>
            <p:nvPr/>
          </p:nvCxnSpPr>
          <p:spPr>
            <a:xfrm>
              <a:off x="1554480" y="3182112"/>
              <a:ext cx="658368" cy="0"/>
            </a:xfrm>
            <a:prstGeom prst="straightConnector1">
              <a:avLst/>
            </a:prstGeom>
            <a:noFill/>
            <a:ln w="27925" cap="flat" cmpd="sng">
              <a:solidFill>
                <a:srgbClr val="F2CA1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2" name="Google Shape;42;p2"/>
            <p:cNvSpPr/>
            <p:nvPr/>
          </p:nvSpPr>
          <p:spPr>
            <a:xfrm>
              <a:off x="2395728" y="2953512"/>
              <a:ext cx="2834640" cy="32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2050"/>
                <a:buFont typeface="Play"/>
                <a:buNone/>
              </a:pPr>
              <a:r>
                <a:rPr lang="de-DE" sz="205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Unser Ansatz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404872" y="3319272"/>
              <a:ext cx="4141978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7480"/>
                </a:buClr>
                <a:buSzPts val="1150"/>
                <a:buFont typeface="Arial"/>
                <a:buNone/>
              </a:pPr>
              <a:r>
                <a:rPr lang="de-DE" sz="1150" b="0" i="0" u="none" strike="noStrike" cap="none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Kostenlose Kurse für Kinder — finanziert durch Round Table.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41248" y="3840480"/>
              <a:ext cx="566928" cy="329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A8E0"/>
                </a:buClr>
                <a:buSzPts val="1800"/>
                <a:buFont typeface="Play"/>
                <a:buNone/>
              </a:pPr>
              <a:r>
                <a:rPr lang="de-DE" sz="1800" b="1" i="0" u="none" strike="noStrike" cap="none">
                  <a:solidFill>
                    <a:srgbClr val="28A8E0"/>
                  </a:solidFill>
                  <a:latin typeface="Play"/>
                  <a:ea typeface="Play"/>
                  <a:cs typeface="Play"/>
                  <a:sym typeface="Play"/>
                </a:rPr>
                <a:t>03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5" name="Google Shape;45;p2"/>
            <p:cNvCxnSpPr/>
            <p:nvPr/>
          </p:nvCxnSpPr>
          <p:spPr>
            <a:xfrm>
              <a:off x="1554480" y="4050792"/>
              <a:ext cx="658368" cy="0"/>
            </a:xfrm>
            <a:prstGeom prst="straightConnector1">
              <a:avLst/>
            </a:prstGeom>
            <a:noFill/>
            <a:ln w="27925" cap="flat" cmpd="sng">
              <a:solidFill>
                <a:srgbClr val="F2CA1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6" name="Google Shape;46;p2"/>
            <p:cNvSpPr/>
            <p:nvPr/>
          </p:nvSpPr>
          <p:spPr>
            <a:xfrm>
              <a:off x="2395728" y="3822192"/>
              <a:ext cx="2834640" cy="32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2050"/>
                <a:buFont typeface="Play"/>
                <a:buNone/>
              </a:pPr>
              <a:r>
                <a:rPr lang="de-DE" sz="205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So funktioniert 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404872" y="4187952"/>
              <a:ext cx="393192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7480"/>
                </a:buClr>
                <a:buSzPts val="1150"/>
                <a:buFont typeface="Arial"/>
                <a:buNone/>
              </a:pPr>
              <a:r>
                <a:rPr lang="de-DE" sz="1150" b="0" i="0" u="none" strike="noStrike" cap="none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Vom Bedarf bis zum sicheren Schwimmer.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41248" y="4709160"/>
              <a:ext cx="566928" cy="329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A8E0"/>
                </a:buClr>
                <a:buSzPts val="1800"/>
                <a:buFont typeface="Play"/>
                <a:buNone/>
              </a:pPr>
              <a:r>
                <a:rPr lang="de-DE" sz="1800" b="1" i="0" u="none" strike="noStrike" cap="none">
                  <a:solidFill>
                    <a:srgbClr val="28A8E0"/>
                  </a:solidFill>
                  <a:latin typeface="Play"/>
                  <a:ea typeface="Play"/>
                  <a:cs typeface="Play"/>
                  <a:sym typeface="Play"/>
                </a:rPr>
                <a:t>04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9" name="Google Shape;49;p2"/>
            <p:cNvCxnSpPr/>
            <p:nvPr/>
          </p:nvCxnSpPr>
          <p:spPr>
            <a:xfrm>
              <a:off x="1554480" y="4919472"/>
              <a:ext cx="658368" cy="0"/>
            </a:xfrm>
            <a:prstGeom prst="straightConnector1">
              <a:avLst/>
            </a:prstGeom>
            <a:noFill/>
            <a:ln w="27925" cap="flat" cmpd="sng">
              <a:solidFill>
                <a:srgbClr val="F2CA1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0" name="Google Shape;50;p2"/>
            <p:cNvSpPr/>
            <p:nvPr/>
          </p:nvSpPr>
          <p:spPr>
            <a:xfrm>
              <a:off x="2395728" y="4690872"/>
              <a:ext cx="2834640" cy="32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2050"/>
                <a:buFont typeface="Play"/>
                <a:buNone/>
              </a:pPr>
              <a:r>
                <a:rPr lang="de-DE" sz="205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Wirkung &amp; Mitmachen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404872" y="5056632"/>
              <a:ext cx="393192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7480"/>
                </a:buClr>
                <a:buSzPts val="1150"/>
                <a:buFont typeface="Arial"/>
                <a:buNone/>
              </a:pPr>
              <a:r>
                <a:rPr lang="de-DE" sz="1150" b="0" i="0" u="none" strike="noStrike" cap="none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Was bisher erreicht wurde — und wie ihr ansetzt.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7388352" y="1810512"/>
            <a:ext cx="3566160" cy="3895344"/>
            <a:chOff x="7388352" y="1810512"/>
            <a:chExt cx="3566160" cy="3895344"/>
          </a:xfrm>
        </p:grpSpPr>
        <p:sp>
          <p:nvSpPr>
            <p:cNvPr id="53" name="Google Shape;53;p2"/>
            <p:cNvSpPr/>
            <p:nvPr/>
          </p:nvSpPr>
          <p:spPr>
            <a:xfrm>
              <a:off x="7616952" y="1810512"/>
              <a:ext cx="2971800" cy="2971800"/>
            </a:xfrm>
            <a:prstGeom prst="ellipse">
              <a:avLst/>
            </a:prstGeom>
            <a:solidFill>
              <a:srgbClr val="DDF7FA"/>
            </a:solidFill>
            <a:ln w="12700" cap="flat" cmpd="sng">
              <a:solidFill>
                <a:srgbClr val="DDF7FA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4" name="Google Shape;54;p2" descr="/mnt/data/seepferdchen_abzeichen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73568" y="2157984"/>
              <a:ext cx="2286000" cy="2286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" name="Google Shape;55;p2"/>
            <p:cNvSpPr/>
            <p:nvPr/>
          </p:nvSpPr>
          <p:spPr>
            <a:xfrm>
              <a:off x="7388352" y="5047488"/>
              <a:ext cx="3566160" cy="658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2000"/>
                <a:buFont typeface="Play"/>
                <a:buNone/>
              </a:pPr>
              <a:r>
                <a:rPr lang="de-DE" sz="2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Kind für Kind.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2000"/>
                <a:buFont typeface="Play"/>
                <a:buNone/>
              </a:pPr>
              <a:r>
                <a:rPr lang="de-DE" sz="2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Stadt für Stadt.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6" name="Google Shape;56;p2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BFEAF4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" name="Google Shape;57;p2"/>
          <p:cNvSpPr/>
          <p:nvPr/>
        </p:nvSpPr>
        <p:spPr>
          <a:xfrm>
            <a:off x="585216" y="6537960"/>
            <a:ext cx="292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720"/>
              <a:buFont typeface="Arial"/>
              <a:buNone/>
            </a:pPr>
            <a:r>
              <a:rPr lang="de-DE" sz="72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6A818C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6A81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" name="Google Shape;59;p2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60" name="Google Shape;60;p2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1" name="Google Shape;61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A8E0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"/>
          <p:cNvSpPr/>
          <p:nvPr/>
        </p:nvSpPr>
        <p:spPr>
          <a:xfrm>
            <a:off x="305" y="-4572"/>
            <a:ext cx="12191695" cy="6858000"/>
          </a:xfrm>
          <a:prstGeom prst="rect">
            <a:avLst/>
          </a:prstGeom>
          <a:solidFill>
            <a:srgbClr val="003B63">
              <a:alpha val="16078"/>
            </a:srgbClr>
          </a:solidFill>
          <a:ln w="12700" cap="flat" cmpd="sng">
            <a:solidFill>
              <a:srgbClr val="003B63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6995160" y="1705356"/>
            <a:ext cx="3566160" cy="3566160"/>
          </a:xfrm>
          <a:prstGeom prst="ellipse">
            <a:avLst/>
          </a:prstGeom>
          <a:solidFill>
            <a:srgbClr val="DDF7FA">
              <a:alpha val="94117"/>
            </a:srgbClr>
          </a:solidFill>
          <a:ln w="12700" cap="flat" cmpd="sng">
            <a:solidFill>
              <a:srgbClr val="DDF7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" name="Google Shape;69;p3" descr="/mnt/data/icon_che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4656" y="2071116"/>
            <a:ext cx="2487168" cy="248716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/>
          <p:nvPr/>
        </p:nvSpPr>
        <p:spPr>
          <a:xfrm>
            <a:off x="749808" y="2176272"/>
            <a:ext cx="6035040" cy="69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Play"/>
              <a:buNone/>
            </a:pPr>
            <a:r>
              <a:rPr lang="de-DE" sz="42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Warum Badelotsen.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786384" y="3127248"/>
            <a:ext cx="566928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E66B"/>
              </a:buClr>
              <a:buSzPts val="2127"/>
              <a:buFont typeface="Play"/>
              <a:buNone/>
            </a:pPr>
            <a:r>
              <a:rPr lang="de-DE" sz="2128" b="1" i="0" u="none" strike="noStrike" cap="none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  <a:t>Jedes Kind, das schwimmen kann, </a:t>
            </a:r>
            <a:br>
              <a:rPr lang="de-DE" sz="2128" b="1" i="0" u="none" strike="noStrike" cap="none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</a:br>
            <a:r>
              <a:rPr lang="de-DE" sz="2128" b="1" i="0" u="none" strike="noStrike" cap="none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  <a:t>ist Eines, das nicht ertrinkt.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" name="Google Shape;72;p3"/>
          <p:cNvCxnSpPr/>
          <p:nvPr/>
        </p:nvCxnSpPr>
        <p:spPr>
          <a:xfrm>
            <a:off x="786384" y="4370832"/>
            <a:ext cx="2011680" cy="0"/>
          </a:xfrm>
          <a:prstGeom prst="straightConnector1">
            <a:avLst/>
          </a:prstGeom>
          <a:noFill/>
          <a:ln w="33000" cap="flat" cmpd="sng">
            <a:solidFill>
              <a:srgbClr val="FFFFFF">
                <a:alpha val="90196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3" name="Google Shape;73;p3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7BD9E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4" name="Google Shape;74;p3"/>
          <p:cNvSpPr/>
          <p:nvPr/>
        </p:nvSpPr>
        <p:spPr>
          <a:xfrm>
            <a:off x="585216" y="6537960"/>
            <a:ext cx="292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720"/>
              <a:buFont typeface="Arial"/>
              <a:buNone/>
            </a:pPr>
            <a:r>
              <a:rPr lang="de-DE" sz="72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rgbClr val="D9F4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9DD5EB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9DD5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" name="Google Shape;76;p3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77" name="Google Shape;77;p3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8" name="Google Shape;78;p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FD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3200"/>
              <a:buFont typeface="Play"/>
              <a:buNone/>
            </a:pPr>
            <a:r>
              <a:rPr lang="de-DE" sz="32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Die Lage in Deutschland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450"/>
              <a:buFont typeface="Arial"/>
              <a:buNone/>
            </a:pPr>
            <a:r>
              <a:rPr lang="de-DE" sz="14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Drei Zahlen, die zeigen, warum wir handeln.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" name="Google Shape;86;p4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BFEAF4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7" name="Google Shape;87;p4"/>
          <p:cNvSpPr/>
          <p:nvPr/>
        </p:nvSpPr>
        <p:spPr>
          <a:xfrm>
            <a:off x="658368" y="30175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 w="9525" cap="flat" cmpd="sng">
            <a:solidFill>
              <a:srgbClr val="DDF7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4000" tIns="375" rIns="375" bIns="375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50" b="1" i="0" u="none" strike="noStrike" cap="none">
                <a:solidFill>
                  <a:srgbClr val="006CB5"/>
                </a:solidFill>
                <a:latin typeface="Arial"/>
                <a:ea typeface="Arial"/>
                <a:cs typeface="Arial"/>
                <a:sym typeface="Arial"/>
              </a:rPr>
              <a:t>01 · WARUM BADELOTSEN</a:t>
            </a:r>
            <a:endParaRPr sz="750" b="1" i="0" u="none" strike="noStrike" cap="none">
              <a:solidFill>
                <a:srgbClr val="006C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585216" y="6537960"/>
            <a:ext cx="292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720"/>
              <a:buFont typeface="Arial"/>
              <a:buNone/>
            </a:pPr>
            <a:r>
              <a:rPr lang="de-DE" sz="72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49808" y="2290572"/>
            <a:ext cx="4709160" cy="3154680"/>
          </a:xfrm>
          <a:prstGeom prst="roundRect">
            <a:avLst>
              <a:gd name="adj" fmla="val 16667"/>
            </a:avLst>
          </a:prstGeom>
          <a:solidFill>
            <a:srgbClr val="003B63"/>
          </a:solidFill>
          <a:ln w="12700" cap="flat" cmpd="sng">
            <a:solidFill>
              <a:srgbClr val="003B63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1078992" y="3113442"/>
            <a:ext cx="3886200" cy="1298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lay"/>
              <a:buNone/>
            </a:pPr>
            <a:r>
              <a:rPr lang="de-DE" sz="2600" b="1" i="0" u="none" strike="noStrike" cap="none" dirty="0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Schwimmen ist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66B"/>
              </a:buClr>
              <a:buSzPts val="2600"/>
              <a:buFont typeface="Play"/>
              <a:buNone/>
            </a:pPr>
            <a:r>
              <a:rPr lang="de-DE" sz="2600" b="1" i="0" u="none" strike="noStrike" cap="none" dirty="0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  <a:t>Lebensschutz.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1504188" y="5024628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1100"/>
              <a:buFont typeface="Arial"/>
              <a:buNone/>
            </a:pPr>
            <a:r>
              <a:rPr lang="de-DE" sz="1100" b="0" i="0" u="none" strike="noStrike" cap="none" dirty="0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Quellen: DLRG-Bilanz 2025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4" descr="/mnt/data/schwimmen_lerne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1296" y="2852929"/>
            <a:ext cx="1664208" cy="1664208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4"/>
          <p:cNvSpPr/>
          <p:nvPr/>
        </p:nvSpPr>
        <p:spPr>
          <a:xfrm>
            <a:off x="6217920" y="2418588"/>
            <a:ext cx="493776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2400"/>
              <a:buFont typeface="Play"/>
              <a:buNone/>
            </a:pPr>
            <a:r>
              <a:rPr lang="de-DE" sz="24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Was die Zahlen sagen: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6217920" y="3086100"/>
            <a:ext cx="4663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280"/>
              <a:buFont typeface="Arial"/>
              <a:buNone/>
            </a:pPr>
            <a:r>
              <a:rPr lang="de-DE" sz="128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Schwimmkompetenz in Deutschland geht zurück — die Folgen sind dramatisch.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>
            <a:off x="6217920" y="3872484"/>
            <a:ext cx="4681728" cy="384048"/>
            <a:chOff x="6291072" y="3429000"/>
            <a:chExt cx="4681728" cy="384048"/>
          </a:xfrm>
        </p:grpSpPr>
        <p:sp>
          <p:nvSpPr>
            <p:cNvPr id="97" name="Google Shape;97;p4"/>
            <p:cNvSpPr/>
            <p:nvPr/>
          </p:nvSpPr>
          <p:spPr>
            <a:xfrm>
              <a:off x="6291072" y="3566160"/>
              <a:ext cx="109728" cy="109728"/>
            </a:xfrm>
            <a:prstGeom prst="ellipse">
              <a:avLst/>
            </a:prstGeom>
            <a:solidFill>
              <a:srgbClr val="28A8E0"/>
            </a:solidFill>
            <a:ln w="12700" cap="flat" cmpd="sng">
              <a:solidFill>
                <a:srgbClr val="28A8E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6492240" y="3429000"/>
              <a:ext cx="4480560" cy="384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0" tIns="250" rIns="250" bIns="250" anchor="ctr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320"/>
                <a:buFont typeface="Arial"/>
                <a:buNone/>
              </a:pPr>
              <a:r>
                <a:rPr lang="de-DE" sz="1320" b="1" i="0" u="none" strike="noStrike" cap="none">
                  <a:solidFill>
                    <a:srgbClr val="003B63"/>
                  </a:solidFill>
                  <a:latin typeface="Arial"/>
                  <a:ea typeface="Arial"/>
                  <a:cs typeface="Arial"/>
                  <a:sym typeface="Arial"/>
                </a:rPr>
                <a:t>20%</a:t>
              </a:r>
              <a:r>
                <a:rPr lang="de-DE" sz="1320" b="0" i="0" u="none" strike="noStrike" cap="none">
                  <a:solidFill>
                    <a:srgbClr val="003B63"/>
                  </a:solidFill>
                  <a:latin typeface="Arial"/>
                  <a:ea typeface="Arial"/>
                  <a:cs typeface="Arial"/>
                  <a:sym typeface="Arial"/>
                </a:rPr>
                <a:t> der 6–10-Jährigen können nicht schwimmen.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" name="Google Shape;99;p4"/>
          <p:cNvGrpSpPr/>
          <p:nvPr/>
        </p:nvGrpSpPr>
        <p:grpSpPr>
          <a:xfrm>
            <a:off x="6217920" y="4402836"/>
            <a:ext cx="4937760" cy="384048"/>
            <a:chOff x="6291072" y="3959352"/>
            <a:chExt cx="4937760" cy="384048"/>
          </a:xfrm>
        </p:grpSpPr>
        <p:sp>
          <p:nvSpPr>
            <p:cNvPr id="100" name="Google Shape;100;p4"/>
            <p:cNvSpPr/>
            <p:nvPr/>
          </p:nvSpPr>
          <p:spPr>
            <a:xfrm>
              <a:off x="6291072" y="4096512"/>
              <a:ext cx="109728" cy="109728"/>
            </a:xfrm>
            <a:prstGeom prst="ellipse">
              <a:avLst/>
            </a:prstGeom>
            <a:solidFill>
              <a:srgbClr val="28A8E0"/>
            </a:solidFill>
            <a:ln w="12700" cap="flat" cmpd="sng">
              <a:solidFill>
                <a:srgbClr val="28A8E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6492240" y="3959352"/>
              <a:ext cx="4736592" cy="384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0" tIns="250" rIns="250" bIns="250" anchor="ctr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320"/>
                <a:buFont typeface="Arial"/>
                <a:buNone/>
              </a:pPr>
              <a:r>
                <a:rPr lang="de-DE" sz="1320" b="1" i="0" u="none" strike="noStrike" cap="none">
                  <a:solidFill>
                    <a:srgbClr val="003B63"/>
                  </a:solidFill>
                  <a:latin typeface="Arial"/>
                  <a:ea typeface="Arial"/>
                  <a:cs typeface="Arial"/>
                  <a:sym typeface="Arial"/>
                </a:rPr>
                <a:t>58%</a:t>
              </a:r>
              <a:r>
                <a:rPr lang="de-DE" sz="1320" b="0" i="0" u="none" strike="noStrike" cap="none">
                  <a:solidFill>
                    <a:srgbClr val="003B63"/>
                  </a:solidFill>
                  <a:latin typeface="Arial"/>
                  <a:ea typeface="Arial"/>
                  <a:cs typeface="Arial"/>
                  <a:sym typeface="Arial"/>
                </a:rPr>
                <a:t> verlassen die Grundschule nicht als sichere Schwimmer.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4"/>
          <p:cNvGrpSpPr/>
          <p:nvPr/>
        </p:nvGrpSpPr>
        <p:grpSpPr>
          <a:xfrm>
            <a:off x="6217920" y="4933188"/>
            <a:ext cx="4681728" cy="384048"/>
            <a:chOff x="6291072" y="4489704"/>
            <a:chExt cx="4681728" cy="384048"/>
          </a:xfrm>
        </p:grpSpPr>
        <p:sp>
          <p:nvSpPr>
            <p:cNvPr id="103" name="Google Shape;103;p4"/>
            <p:cNvSpPr/>
            <p:nvPr/>
          </p:nvSpPr>
          <p:spPr>
            <a:xfrm>
              <a:off x="6291072" y="4626864"/>
              <a:ext cx="109728" cy="109728"/>
            </a:xfrm>
            <a:prstGeom prst="ellipse">
              <a:avLst/>
            </a:prstGeom>
            <a:solidFill>
              <a:srgbClr val="28A8E0"/>
            </a:solidFill>
            <a:ln w="12700" cap="flat" cmpd="sng">
              <a:solidFill>
                <a:srgbClr val="28A8E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492240" y="4489704"/>
              <a:ext cx="4480560" cy="384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0" tIns="250" rIns="250" bIns="250" anchor="ctr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320"/>
                <a:buFont typeface="Arial"/>
                <a:buNone/>
              </a:pPr>
              <a:r>
                <a:rPr lang="de-DE" sz="1320" b="1" i="0" u="none" strike="noStrike" cap="none">
                  <a:solidFill>
                    <a:srgbClr val="003B63"/>
                  </a:solidFill>
                  <a:latin typeface="Arial"/>
                  <a:ea typeface="Arial"/>
                  <a:cs typeface="Arial"/>
                  <a:sym typeface="Arial"/>
                </a:rPr>
                <a:t>393</a:t>
              </a:r>
              <a:r>
                <a:rPr lang="de-DE" sz="1320" b="0" i="0" u="none" strike="noStrike" cap="none">
                  <a:solidFill>
                    <a:srgbClr val="003B63"/>
                  </a:solidFill>
                  <a:latin typeface="Arial"/>
                  <a:ea typeface="Arial"/>
                  <a:cs typeface="Arial"/>
                  <a:sym typeface="Arial"/>
                </a:rPr>
                <a:t> Menschen sind 2025 in Deutschland ertrunken.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5" name="Google Shape;105;p4"/>
          <p:cNvCxnSpPr/>
          <p:nvPr/>
        </p:nvCxnSpPr>
        <p:spPr>
          <a:xfrm>
            <a:off x="6217920" y="3730752"/>
            <a:ext cx="2011680" cy="0"/>
          </a:xfrm>
          <a:prstGeom prst="straightConnector1">
            <a:avLst/>
          </a:prstGeom>
          <a:noFill/>
          <a:ln w="33000" cap="flat" cmpd="sng">
            <a:solidFill>
              <a:srgbClr val="29AAE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06" name="Google Shape;106;p4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107" name="Google Shape;107;p4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8" name="Google Shape;108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FD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/>
          <p:nvPr/>
        </p:nvSpPr>
        <p:spPr>
          <a:xfrm>
            <a:off x="658379" y="804675"/>
            <a:ext cx="10771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3200"/>
              <a:buFont typeface="Play"/>
              <a:buNone/>
            </a:pPr>
            <a:r>
              <a:rPr lang="de-DE" sz="32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Bestehende Angebote — und was fehlt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713232" y="2178304"/>
            <a:ext cx="5230368" cy="3566160"/>
          </a:xfrm>
          <a:prstGeom prst="roundRect">
            <a:avLst>
              <a:gd name="adj" fmla="val 16667"/>
            </a:avLst>
          </a:prstGeom>
          <a:solidFill>
            <a:srgbClr val="DDF7FA"/>
          </a:solidFill>
          <a:ln w="10150" cap="flat" cmpd="sng">
            <a:solidFill>
              <a:srgbClr val="BFEA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6263640" y="2178304"/>
            <a:ext cx="5230368" cy="35661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0150" cap="flat" cmpd="sng">
            <a:solidFill>
              <a:srgbClr val="BFEA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5" descr="/mnt/data/icon_hilfe_250x25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4128" y="2470912"/>
            <a:ext cx="713232" cy="713232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/>
          <p:nvPr/>
        </p:nvSpPr>
        <p:spPr>
          <a:xfrm>
            <a:off x="1901952" y="2507488"/>
            <a:ext cx="29260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800"/>
              <a:buFont typeface="Play"/>
              <a:buNone/>
            </a:pPr>
            <a:r>
              <a:rPr lang="de-DE" sz="18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Ausgangslage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1920240" y="2900680"/>
            <a:ext cx="32004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100"/>
              <a:buFont typeface="Arial"/>
              <a:buNone/>
            </a:pPr>
            <a:r>
              <a:rPr lang="de-DE" sz="110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Warum klassische Angebote nicht alle erreichen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1051560" y="3650488"/>
            <a:ext cx="109728" cy="109728"/>
          </a:xfrm>
          <a:prstGeom prst="ellipse">
            <a:avLst/>
          </a:prstGeom>
          <a:solidFill>
            <a:srgbClr val="003B63"/>
          </a:solidFill>
          <a:ln w="12700" cap="flat" cmpd="sng">
            <a:solidFill>
              <a:srgbClr val="003B63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1252728" y="3513328"/>
            <a:ext cx="402336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0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Kurse kosten 150–250 € — für viele Familien nicht leistbar.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1051560" y="4144264"/>
            <a:ext cx="109728" cy="109728"/>
          </a:xfrm>
          <a:prstGeom prst="ellipse">
            <a:avLst/>
          </a:prstGeom>
          <a:solidFill>
            <a:srgbClr val="003B63"/>
          </a:solidFill>
          <a:ln w="12700" cap="flat" cmpd="sng">
            <a:solidFill>
              <a:srgbClr val="003B63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252728" y="4007104"/>
            <a:ext cx="402336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0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Wartelisten sind lang, Schulschwimmen wird gestrichen.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1051560" y="4638040"/>
            <a:ext cx="109728" cy="109728"/>
          </a:xfrm>
          <a:prstGeom prst="ellipse">
            <a:avLst/>
          </a:prstGeom>
          <a:solidFill>
            <a:srgbClr val="003B63"/>
          </a:solidFill>
          <a:ln w="12700" cap="flat" cmpd="sng">
            <a:solidFill>
              <a:srgbClr val="003B63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1252728" y="4500880"/>
            <a:ext cx="402336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0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Kinder aus benachteiligten Familien fallen systematisch durchs Raster.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5" descr="/mnt/data/seepferdchen_abzeichen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65392" y="2470912"/>
            <a:ext cx="713232" cy="713232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/>
          <p:nvPr/>
        </p:nvSpPr>
        <p:spPr>
          <a:xfrm>
            <a:off x="7388352" y="2507488"/>
            <a:ext cx="292608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CB5"/>
              </a:buClr>
              <a:buSzPts val="1800"/>
              <a:buFont typeface="Play"/>
              <a:buNone/>
            </a:pPr>
            <a:r>
              <a:rPr lang="de-DE" sz="1800" b="1" i="0" u="none" strike="noStrike" cap="none">
                <a:solidFill>
                  <a:srgbClr val="006CB5"/>
                </a:solidFill>
                <a:latin typeface="Play"/>
                <a:ea typeface="Play"/>
                <a:cs typeface="Play"/>
                <a:sym typeface="Play"/>
              </a:rPr>
              <a:t>Unser Ansatz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7406640" y="2900680"/>
            <a:ext cx="329184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100"/>
              <a:buFont typeface="Arial"/>
              <a:buNone/>
            </a:pPr>
            <a:r>
              <a:rPr lang="de-DE" sz="110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Was Badelotsen anders macht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6556248" y="3650488"/>
            <a:ext cx="109728" cy="109728"/>
          </a:xfrm>
          <a:prstGeom prst="ellipse">
            <a:avLst/>
          </a:prstGeom>
          <a:solidFill>
            <a:srgbClr val="28A8E0"/>
          </a:solidFill>
          <a:ln w="12700" cap="flat" cmpd="sng">
            <a:solidFill>
              <a:srgbClr val="28A8E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6757416" y="3513328"/>
            <a:ext cx="416052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1" i="0" u="none" strike="noStrike" cap="none" dirty="0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Kostenfrei </a:t>
            </a:r>
            <a:r>
              <a:rPr lang="de-DE" sz="1280" b="0" i="0" u="none" strike="noStrike" cap="none" dirty="0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— finanziert durch Round Table und Spenden.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6556248" y="4144264"/>
            <a:ext cx="109728" cy="109728"/>
          </a:xfrm>
          <a:prstGeom prst="ellipse">
            <a:avLst/>
          </a:prstGeom>
          <a:solidFill>
            <a:srgbClr val="28A8E0"/>
          </a:solidFill>
          <a:ln w="12700" cap="flat" cmpd="sng">
            <a:solidFill>
              <a:srgbClr val="28A8E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6757416" y="4007104"/>
            <a:ext cx="416052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Niedrigschwellig </a:t>
            </a:r>
            <a:r>
              <a:rPr lang="de-DE" sz="1280" b="0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— Zugang über Schulen, Schulsozialarbeit, Jugendämter.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6556248" y="4638040"/>
            <a:ext cx="109728" cy="109728"/>
          </a:xfrm>
          <a:prstGeom prst="ellipse">
            <a:avLst/>
          </a:prstGeom>
          <a:solidFill>
            <a:srgbClr val="28A8E0"/>
          </a:solidFill>
          <a:ln w="12700" cap="flat" cmpd="sng">
            <a:solidFill>
              <a:srgbClr val="28A8E0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6757416" y="4500880"/>
            <a:ext cx="416052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Echte Schwimmkompetenz </a:t>
            </a:r>
            <a:r>
              <a:rPr lang="de-DE" sz="1280" b="0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fängt bereits beim Seepferdchen an.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5" name="Google Shape;135;p5"/>
          <p:cNvCxnSpPr/>
          <p:nvPr/>
        </p:nvCxnSpPr>
        <p:spPr>
          <a:xfrm>
            <a:off x="6099048" y="1861913"/>
            <a:ext cx="0" cy="4162367"/>
          </a:xfrm>
          <a:prstGeom prst="straightConnector1">
            <a:avLst/>
          </a:prstGeom>
          <a:noFill/>
          <a:ln w="38100" cap="flat" cmpd="sng">
            <a:solidFill>
              <a:srgbClr val="F2CA1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6" name="Google Shape;136;p5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BFEAF4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7" name="Google Shape;137;p5"/>
          <p:cNvSpPr/>
          <p:nvPr/>
        </p:nvSpPr>
        <p:spPr>
          <a:xfrm>
            <a:off x="585216" y="6537960"/>
            <a:ext cx="292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720"/>
              <a:buFont typeface="Arial"/>
              <a:buNone/>
            </a:pPr>
            <a:r>
              <a:rPr lang="de-DE" sz="72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6A818C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6A81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658379" y="30175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 w="9525" cap="flat" cmpd="sng">
            <a:solidFill>
              <a:srgbClr val="DDF7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4000" tIns="375" rIns="375" bIns="375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50" b="1" i="0" u="none" strike="noStrike" cap="none">
                <a:solidFill>
                  <a:srgbClr val="006CB5"/>
                </a:solidFill>
                <a:latin typeface="Arial"/>
                <a:ea typeface="Arial"/>
                <a:cs typeface="Arial"/>
                <a:sym typeface="Arial"/>
              </a:rPr>
              <a:t>02 · UNSER ANSATZ</a:t>
            </a:r>
            <a:endParaRPr sz="750" b="1" i="0" u="none" strike="noStrike" cap="none">
              <a:solidFill>
                <a:srgbClr val="006C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685800" y="1298448"/>
            <a:ext cx="1054303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450"/>
              <a:buFont typeface="Arial"/>
              <a:buNone/>
            </a:pPr>
            <a:r>
              <a:rPr lang="de-DE" sz="14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Schwimmkurse gibt es viele. Trotzdem lernt ein Fünftel der Kinder nicht schwimmen. Wir setzen genau dort an.</a:t>
            </a:r>
            <a:endParaRPr/>
          </a:p>
        </p:txBody>
      </p:sp>
      <p:grpSp>
        <p:nvGrpSpPr>
          <p:cNvPr id="141" name="Google Shape;141;p5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142" name="Google Shape;142;p5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3" name="Google Shape;143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FD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/>
          <p:nvPr/>
        </p:nvSpPr>
        <p:spPr>
          <a:xfrm>
            <a:off x="1359662" y="4270248"/>
            <a:ext cx="18288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Bedarf identifizieren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1245362" y="4645152"/>
            <a:ext cx="20574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017"/>
              <a:buFont typeface="Arial"/>
              <a:buNone/>
            </a:pPr>
            <a:r>
              <a:rPr lang="de-DE" sz="100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Schulen, Sozialarbeit und Familienzentren melden Kinder ohne Schwimmkenntnisse an.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3914902" y="4270248"/>
            <a:ext cx="18288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Kurs organisieren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3800602" y="4645152"/>
            <a:ext cx="20574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017"/>
              <a:buFont typeface="Arial"/>
              <a:buNone/>
            </a:pPr>
            <a:r>
              <a:rPr lang="de-DE" sz="100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Round-Table-Club bucht Wasserzeit, beauftragt Trainer:innen und stellt das Budget bereit.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6425692" y="4270248"/>
            <a:ext cx="18288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Schwimmen lernen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6311392" y="4645152"/>
            <a:ext cx="20574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017"/>
              <a:buFont typeface="Arial"/>
              <a:buNone/>
            </a:pPr>
            <a:r>
              <a:rPr lang="de-DE" sz="1000" b="0" i="0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8–10 Einheiten à 45 Minuten, </a:t>
            </a:r>
            <a:br>
              <a:rPr lang="de-DE" sz="1000" b="0" i="0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de-DE" sz="1000" b="0" i="0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max. 10 Kinder pro Kurs, </a:t>
            </a:r>
            <a:br>
              <a:rPr lang="de-DE" sz="1000" b="0" i="0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de-DE" sz="1000" b="0" i="0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5–6 Kinder pro </a:t>
            </a:r>
            <a:r>
              <a:rPr lang="de-DE" sz="1000" b="0" i="0" u="none" strike="noStrike" cap="none" dirty="0" err="1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Trainer:in</a:t>
            </a:r>
            <a:r>
              <a:rPr lang="de-DE" sz="1000" b="0" i="0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8949831" y="4270248"/>
            <a:ext cx="18288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280"/>
              <a:buFont typeface="Arial"/>
              <a:buNone/>
            </a:pPr>
            <a:r>
              <a:rPr lang="de-DE" sz="128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Wirkung sichern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8835531" y="4623788"/>
            <a:ext cx="20574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017"/>
              <a:buFont typeface="Arial"/>
              <a:buNone/>
            </a:pPr>
            <a:r>
              <a:rPr lang="de-DE" sz="1000" b="0" i="0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Abschluss mit Abzeichen, Dokumentation der Fortschritte, Folgeangebote vermitteln.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5519053" y="5615741"/>
            <a:ext cx="1257425" cy="42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050"/>
              <a:buFont typeface="Arial"/>
              <a:buNone/>
            </a:pPr>
            <a:r>
              <a:rPr lang="de-DE" sz="1280" b="1" i="1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Kosten:</a:t>
            </a:r>
            <a:endParaRPr sz="128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8" name="Google Shape;158;p6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BFEAF4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9" name="Google Shape;159;p6"/>
          <p:cNvCxnSpPr/>
          <p:nvPr/>
        </p:nvCxnSpPr>
        <p:spPr>
          <a:xfrm>
            <a:off x="8125093" y="3273552"/>
            <a:ext cx="1243584" cy="0"/>
          </a:xfrm>
          <a:prstGeom prst="straightConnector1">
            <a:avLst/>
          </a:prstGeom>
          <a:noFill/>
          <a:ln w="26650" cap="flat" cmpd="sng">
            <a:solidFill>
              <a:srgbClr val="9EE7EC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60" name="Google Shape;16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8322" y="2092224"/>
            <a:ext cx="2114017" cy="21140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6"/>
          <p:cNvCxnSpPr/>
          <p:nvPr/>
        </p:nvCxnSpPr>
        <p:spPr>
          <a:xfrm>
            <a:off x="2913013" y="3273552"/>
            <a:ext cx="1243584" cy="0"/>
          </a:xfrm>
          <a:prstGeom prst="straightConnector1">
            <a:avLst/>
          </a:prstGeom>
          <a:noFill/>
          <a:ln w="26650" cap="flat" cmpd="sng">
            <a:solidFill>
              <a:srgbClr val="9EE7EC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62" name="Google Shape;162;p6"/>
          <p:cNvCxnSpPr/>
          <p:nvPr/>
        </p:nvCxnSpPr>
        <p:spPr>
          <a:xfrm>
            <a:off x="5519053" y="3273552"/>
            <a:ext cx="1243584" cy="0"/>
          </a:xfrm>
          <a:prstGeom prst="straightConnector1">
            <a:avLst/>
          </a:prstGeom>
          <a:noFill/>
          <a:ln w="26650" cap="flat" cmpd="sng">
            <a:solidFill>
              <a:srgbClr val="9EE7EC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3" name="Google Shape;163;p6"/>
          <p:cNvSpPr/>
          <p:nvPr/>
        </p:nvSpPr>
        <p:spPr>
          <a:xfrm>
            <a:off x="9507615" y="2918688"/>
            <a:ext cx="713232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2000"/>
              <a:buFont typeface="Play"/>
              <a:buNone/>
            </a:pPr>
            <a:r>
              <a:rPr lang="de-DE" sz="20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5440" y="2139696"/>
            <a:ext cx="2114017" cy="211401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/>
          <p:nvPr/>
        </p:nvSpPr>
        <p:spPr>
          <a:xfrm>
            <a:off x="6983476" y="2918688"/>
            <a:ext cx="713232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2000"/>
              <a:buFont typeface="Play"/>
              <a:buNone/>
            </a:pPr>
            <a:r>
              <a:rPr lang="de-DE" sz="20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2543" y="2165376"/>
            <a:ext cx="2114017" cy="2114017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6"/>
          <p:cNvSpPr/>
          <p:nvPr/>
        </p:nvSpPr>
        <p:spPr>
          <a:xfrm>
            <a:off x="4472686" y="2918688"/>
            <a:ext cx="713232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2000"/>
              <a:buFont typeface="Play"/>
              <a:buNone/>
            </a:pPr>
            <a:r>
              <a:rPr lang="de-DE" sz="20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9661" y="2212848"/>
            <a:ext cx="2114017" cy="211401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6"/>
          <p:cNvSpPr/>
          <p:nvPr/>
        </p:nvSpPr>
        <p:spPr>
          <a:xfrm>
            <a:off x="1917446" y="2918688"/>
            <a:ext cx="713232" cy="47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2000"/>
              <a:buFont typeface="Play"/>
              <a:buNone/>
            </a:pPr>
            <a:r>
              <a:rPr lang="de-DE" sz="20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585216" y="6537960"/>
            <a:ext cx="292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720"/>
              <a:buFont typeface="Arial"/>
              <a:buNone/>
            </a:pPr>
            <a:r>
              <a:rPr lang="de-DE" sz="72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6A818C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0" i="0" u="none" strike="noStrike" cap="none">
              <a:solidFill>
                <a:srgbClr val="6A81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658379" y="30175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 w="9525" cap="flat" cmpd="sng">
            <a:solidFill>
              <a:srgbClr val="DDF7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4000" tIns="375" rIns="375" bIns="375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CB5"/>
              </a:buClr>
              <a:buSzPts val="750"/>
              <a:buFont typeface="Arial"/>
              <a:buNone/>
            </a:pPr>
            <a:r>
              <a:rPr lang="de-DE" sz="750" b="1" i="0" u="none" strike="noStrike" cap="none">
                <a:solidFill>
                  <a:srgbClr val="006CB5"/>
                </a:solidFill>
                <a:latin typeface="Arial"/>
                <a:ea typeface="Arial"/>
                <a:cs typeface="Arial"/>
                <a:sym typeface="Arial"/>
              </a:rPr>
              <a:t>03 · SO FUNKTIONIERT 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658379" y="804675"/>
            <a:ext cx="10771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3200"/>
              <a:buFont typeface="Play"/>
              <a:buNone/>
            </a:pPr>
            <a:r>
              <a:rPr lang="de-DE" sz="32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Vom Bedarf zum Schwimmkurs in vier Schritten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685800" y="1298448"/>
            <a:ext cx="1054303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450"/>
              <a:buFont typeface="Arial"/>
              <a:buNone/>
            </a:pPr>
            <a:r>
              <a:rPr lang="de-DE" sz="14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Lokale Tische setzen das Programm in ihrer Stadt um — wir liefern den Rahmen.</a:t>
            </a:r>
            <a:endParaRPr/>
          </a:p>
        </p:txBody>
      </p:sp>
      <p:sp>
        <p:nvSpPr>
          <p:cNvPr id="175" name="Google Shape;175;p6"/>
          <p:cNvSpPr/>
          <p:nvPr/>
        </p:nvSpPr>
        <p:spPr>
          <a:xfrm rot="-9316205">
            <a:off x="4588799" y="5348608"/>
            <a:ext cx="827424" cy="385309"/>
          </a:xfrm>
          <a:custGeom>
            <a:avLst/>
            <a:gdLst/>
            <a:ahLst/>
            <a:cxnLst/>
            <a:rect l="l" t="t" r="r" b="b"/>
            <a:pathLst>
              <a:path w="21600" h="20760" extrusionOk="0">
                <a:moveTo>
                  <a:pt x="21600" y="20760"/>
                </a:moveTo>
                <a:cubicBezTo>
                  <a:pt x="18369" y="9606"/>
                  <a:pt x="14127" y="2481"/>
                  <a:pt x="9559" y="535"/>
                </a:cubicBezTo>
                <a:cubicBezTo>
                  <a:pt x="6331" y="-840"/>
                  <a:pt x="3052" y="446"/>
                  <a:pt x="0" y="4285"/>
                </a:cubicBezTo>
              </a:path>
            </a:pathLst>
          </a:custGeom>
          <a:noFill/>
          <a:ln w="38100" cap="rnd" cmpd="sng">
            <a:solidFill>
              <a:srgbClr val="5C7480"/>
            </a:solidFill>
            <a:prstDash val="solid"/>
            <a:miter lim="4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6229719" y="5632505"/>
            <a:ext cx="4748772" cy="42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050"/>
              <a:buFont typeface="Arial"/>
              <a:buNone/>
            </a:pPr>
            <a:r>
              <a:rPr lang="de-DE" sz="1280" b="0" i="1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Zwischen 1.600 € ~ 2.000 € pro Kurs</a:t>
            </a:r>
            <a:endParaRPr sz="128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" name="Google Shape;177;p6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178" name="Google Shape;178;p6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9" name="Google Shape;179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FD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/>
          <p:nvPr/>
        </p:nvSpPr>
        <p:spPr>
          <a:xfrm>
            <a:off x="815340" y="2240280"/>
            <a:ext cx="3063240" cy="2944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0150" cap="flat" cmpd="sng">
            <a:solidFill>
              <a:srgbClr val="003B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7"/>
          <p:cNvSpPr/>
          <p:nvPr/>
        </p:nvSpPr>
        <p:spPr>
          <a:xfrm>
            <a:off x="1071372" y="2587752"/>
            <a:ext cx="2514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5400"/>
              <a:buFont typeface="Play"/>
              <a:buNone/>
            </a:pPr>
            <a:r>
              <a:rPr lang="de-DE" sz="54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130+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1071372" y="3657600"/>
            <a:ext cx="2514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600"/>
              <a:buFont typeface="Arial"/>
              <a:buNone/>
            </a:pPr>
            <a:r>
              <a:rPr lang="de-DE" sz="160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Kinder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1199388" y="4133088"/>
            <a:ext cx="2240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100"/>
              <a:buFont typeface="Arial"/>
              <a:buNone/>
            </a:pPr>
            <a:r>
              <a:rPr lang="de-DE" sz="110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haben schwimmen gelernt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4564380" y="2240280"/>
            <a:ext cx="3063240" cy="2944368"/>
          </a:xfrm>
          <a:prstGeom prst="roundRect">
            <a:avLst>
              <a:gd name="adj" fmla="val 16667"/>
            </a:avLst>
          </a:prstGeom>
          <a:solidFill>
            <a:srgbClr val="003B63"/>
          </a:solidFill>
          <a:ln w="10150" cap="flat" cmpd="sng">
            <a:solidFill>
              <a:srgbClr val="003B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4820412" y="2587752"/>
            <a:ext cx="2514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66B"/>
              </a:buClr>
              <a:buSzPts val="5400"/>
              <a:buFont typeface="Play"/>
              <a:buNone/>
            </a:pPr>
            <a:r>
              <a:rPr lang="de-DE" sz="5400" b="1" i="0" u="none" strike="noStrike" cap="none">
                <a:solidFill>
                  <a:srgbClr val="FFE66B"/>
                </a:solidFill>
                <a:latin typeface="Play"/>
                <a:ea typeface="Play"/>
                <a:cs typeface="Play"/>
                <a:sym typeface="Play"/>
              </a:rPr>
              <a:t>8–10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4820412" y="3657600"/>
            <a:ext cx="2514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de-DE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Einheiten pro Kurs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4948428" y="4133088"/>
            <a:ext cx="2240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1100"/>
              <a:buFont typeface="Arial"/>
              <a:buNone/>
            </a:pPr>
            <a:r>
              <a:rPr lang="de-DE" sz="110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à 45 Min. · max. 10 Kinder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8313420" y="2240280"/>
            <a:ext cx="3063240" cy="2944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0150" cap="flat" cmpd="sng">
            <a:solidFill>
              <a:srgbClr val="003B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8569452" y="2587752"/>
            <a:ext cx="2514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5400"/>
              <a:buFont typeface="Play"/>
              <a:buNone/>
            </a:pPr>
            <a:r>
              <a:rPr lang="de-DE" sz="54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100 %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7"/>
          <p:cNvSpPr/>
          <p:nvPr/>
        </p:nvSpPr>
        <p:spPr>
          <a:xfrm>
            <a:off x="8569452" y="3657600"/>
            <a:ext cx="2514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600"/>
              <a:buFont typeface="Arial"/>
              <a:buNone/>
            </a:pPr>
            <a:r>
              <a:rPr lang="de-DE" sz="160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kostenfrei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8697468" y="4133088"/>
            <a:ext cx="224028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100"/>
              <a:buFont typeface="Arial"/>
              <a:buNone/>
            </a:pPr>
            <a:r>
              <a:rPr lang="de-DE" sz="110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für teilnehmende Familien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" name="Google Shape;197;p7"/>
          <p:cNvGrpSpPr/>
          <p:nvPr/>
        </p:nvGrpSpPr>
        <p:grpSpPr>
          <a:xfrm>
            <a:off x="1447609" y="5454396"/>
            <a:ext cx="9296782" cy="749808"/>
            <a:chOff x="658379" y="5454396"/>
            <a:chExt cx="9296782" cy="749808"/>
          </a:xfrm>
        </p:grpSpPr>
        <p:sp>
          <p:nvSpPr>
            <p:cNvPr id="198" name="Google Shape;198;p7"/>
            <p:cNvSpPr/>
            <p:nvPr/>
          </p:nvSpPr>
          <p:spPr>
            <a:xfrm>
              <a:off x="1498435" y="5746267"/>
              <a:ext cx="8456726" cy="25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7480"/>
                </a:buClr>
                <a:buSzPts val="1100"/>
                <a:buFont typeface="Arial"/>
                <a:buNone/>
              </a:pPr>
              <a:r>
                <a:rPr lang="de-DE" sz="1280" b="1" i="1" u="none" strike="noStrike" cap="none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Die Skalierung läuft:</a:t>
              </a:r>
              <a:r>
                <a:rPr lang="de-DE" sz="1280" b="0" i="1" u="none" strike="noStrike" cap="none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 Erste weitere Tische übernehmen das Modell in ihren Städten — Stand Juni 2026.</a:t>
              </a:r>
              <a:endParaRPr sz="128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9" name="Google Shape;199;p7" descr="/mnt/data/seepferdchen_abzeichen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58379" y="5454396"/>
              <a:ext cx="749808" cy="74980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00" name="Google Shape;200;p7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BFEAF4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1" name="Google Shape;201;p7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7"/>
          <p:cNvSpPr/>
          <p:nvPr/>
        </p:nvSpPr>
        <p:spPr>
          <a:xfrm>
            <a:off x="585216" y="6537960"/>
            <a:ext cx="292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720"/>
              <a:buFont typeface="Arial"/>
              <a:buNone/>
            </a:pPr>
            <a:r>
              <a:rPr lang="de-DE" sz="72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658379" y="30175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 w="9525" cap="flat" cmpd="sng">
            <a:solidFill>
              <a:srgbClr val="DDF7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4000" tIns="375" rIns="375" bIns="375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50" b="1" i="0" u="none" strike="noStrike" cap="none">
                <a:solidFill>
                  <a:srgbClr val="006CB5"/>
                </a:solidFill>
                <a:latin typeface="Arial"/>
                <a:ea typeface="Arial"/>
                <a:cs typeface="Arial"/>
                <a:sym typeface="Arial"/>
              </a:rPr>
              <a:t>04 · WIRKUNG</a:t>
            </a:r>
            <a:endParaRPr sz="750" b="1" i="0" u="none" strike="noStrike" cap="none">
              <a:solidFill>
                <a:srgbClr val="006C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658379" y="804675"/>
            <a:ext cx="10771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3200"/>
              <a:buFont typeface="Play"/>
              <a:buNone/>
            </a:pPr>
            <a:r>
              <a:rPr lang="de-DE" sz="32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Was wir bisher erreicht haben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685800" y="1298448"/>
            <a:ext cx="1054303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450"/>
              <a:buFont typeface="Arial"/>
              <a:buNone/>
            </a:pPr>
            <a:r>
              <a:rPr lang="de-DE" sz="14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Badelotsen ist 2021 in Lüneburg gestartet — ab heute ein bundesweites Programm.</a:t>
            </a:r>
            <a:endParaRPr/>
          </a:p>
        </p:txBody>
      </p:sp>
      <p:grpSp>
        <p:nvGrpSpPr>
          <p:cNvPr id="206" name="Google Shape;206;p7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207" name="Google Shape;207;p7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8" name="Google Shape;208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FD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/>
          <p:nvPr/>
        </p:nvSpPr>
        <p:spPr>
          <a:xfrm>
            <a:off x="6976364" y="1879600"/>
            <a:ext cx="4432300" cy="3543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003B63"/>
            </a:solidFill>
            <a:prstDash val="solid"/>
            <a:miter lim="8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658368" y="804672"/>
            <a:ext cx="7132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3200"/>
              <a:buFont typeface="Play"/>
              <a:buNone/>
            </a:pPr>
            <a:r>
              <a:rPr lang="de-DE" sz="32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Wer Badelotsen möglich macht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685800" y="1298448"/>
            <a:ext cx="667512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450"/>
              <a:buFont typeface="Arial"/>
              <a:buNone/>
            </a:pPr>
            <a:r>
              <a:rPr lang="de-DE" sz="14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Ein Programm, vier Säulen — und viele Hände, die mit anpacken.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9"/>
          <p:cNvGrpSpPr/>
          <p:nvPr/>
        </p:nvGrpSpPr>
        <p:grpSpPr>
          <a:xfrm>
            <a:off x="838200" y="2179066"/>
            <a:ext cx="5699252" cy="2944368"/>
            <a:chOff x="838200" y="2057400"/>
            <a:chExt cx="5699252" cy="2944368"/>
          </a:xfrm>
        </p:grpSpPr>
        <p:pic>
          <p:nvPicPr>
            <p:cNvPr id="218" name="Google Shape;218;p9" descr="/mnt/data/icon_check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38200" y="2146300"/>
              <a:ext cx="508000" cy="50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Google Shape;219;p9"/>
            <p:cNvSpPr/>
            <p:nvPr/>
          </p:nvSpPr>
          <p:spPr>
            <a:xfrm>
              <a:off x="1572768" y="2057400"/>
              <a:ext cx="27432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500"/>
                <a:buFont typeface="Play"/>
                <a:buNone/>
              </a:pPr>
              <a:r>
                <a:rPr lang="de-DE" sz="15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Round Table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1591056" y="2441448"/>
              <a:ext cx="4946396" cy="25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0" tIns="250" rIns="250" bIns="25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7480"/>
                </a:buClr>
                <a:buSzPts val="1017"/>
                <a:buFont typeface="Arial"/>
                <a:buNone/>
              </a:pPr>
              <a:r>
                <a:rPr lang="de-DE" sz="1100" b="0" i="0" u="none" strike="noStrike" cap="none" dirty="0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Initiator und Träger. Lokale Tische organisieren die Kurse und stiften die finanziellen Mittel.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1" name="Google Shape;221;p9" descr="/mnt/data/icon_check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41248" y="2897322"/>
              <a:ext cx="512064" cy="5120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2" name="Google Shape;222;p9"/>
            <p:cNvSpPr/>
            <p:nvPr/>
          </p:nvSpPr>
          <p:spPr>
            <a:xfrm>
              <a:off x="1572780" y="2860752"/>
              <a:ext cx="3499200" cy="27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500"/>
                <a:buFont typeface="Play"/>
                <a:buNone/>
              </a:pPr>
              <a:r>
                <a:rPr lang="de-DE" sz="1500" b="1" i="0" u="none" strike="noStrike" cap="none" dirty="0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Schwimmtrainer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1591056" y="3244794"/>
              <a:ext cx="4389120" cy="25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0" tIns="250" rIns="250" bIns="250" anchor="ctr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7480"/>
                </a:buClr>
                <a:buSzPts val="1100"/>
                <a:buFont typeface="Arial"/>
                <a:buNone/>
              </a:pPr>
              <a:r>
                <a:rPr lang="de-DE" sz="1100" b="0" i="0" u="none" strike="noStrike" cap="none" dirty="0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Qualifizierte </a:t>
              </a:r>
              <a:r>
                <a:rPr lang="de-DE" sz="1100" b="0" i="0" u="none" strike="noStrike" cap="none" dirty="0" err="1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Trainer:innen</a:t>
              </a:r>
              <a:r>
                <a:rPr lang="de-DE" sz="1100" b="0" i="0" u="none" strike="noStrike" cap="none" dirty="0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, geprüfte Methodik, </a:t>
              </a:r>
              <a:r>
                <a:rPr lang="de-DE" sz="1100" dirty="0">
                  <a:solidFill>
                    <a:srgbClr val="5C7480"/>
                  </a:solidFill>
                </a:rPr>
                <a:t>Haftungsübernahme</a:t>
              </a:r>
              <a:r>
                <a:rPr lang="de-DE" sz="1100" b="0" i="0" u="none" strike="noStrike" cap="none" dirty="0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4" name="Google Shape;224;p9" descr="/mnt/data/icon_check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41248" y="4398264"/>
              <a:ext cx="512064" cy="5120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9"/>
            <p:cNvSpPr/>
            <p:nvPr/>
          </p:nvSpPr>
          <p:spPr>
            <a:xfrm>
              <a:off x="1572779" y="4361701"/>
              <a:ext cx="4300200" cy="27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500"/>
                <a:buFont typeface="Play"/>
                <a:buNone/>
              </a:pPr>
              <a:r>
                <a:rPr lang="de-DE" sz="15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Schulen, Sozialarbeit, Jugendämter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1591056" y="4745736"/>
              <a:ext cx="4389120" cy="25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0" tIns="250" rIns="250" bIns="250" anchor="ctr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C7480"/>
                </a:buClr>
                <a:buSzPts val="1100"/>
                <a:buFont typeface="Arial"/>
                <a:buNone/>
              </a:pPr>
              <a:r>
                <a:rPr lang="de-DE" sz="1100" b="0" i="0" u="none" strike="noStrike" cap="none">
                  <a:solidFill>
                    <a:srgbClr val="5C7480"/>
                  </a:solidFill>
                  <a:latin typeface="Arial"/>
                  <a:ea typeface="Arial"/>
                  <a:cs typeface="Arial"/>
                  <a:sym typeface="Arial"/>
                </a:rPr>
                <a:t>Identifizieren Bedarf und stellen den Zugang zu den Familien sicher.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" name="Google Shape;227;p9"/>
          <p:cNvSpPr/>
          <p:nvPr/>
        </p:nvSpPr>
        <p:spPr>
          <a:xfrm>
            <a:off x="954163" y="5833758"/>
            <a:ext cx="1028062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100"/>
              <a:buFont typeface="Arial"/>
              <a:buNone/>
            </a:pPr>
            <a:r>
              <a:rPr lang="de-DE" sz="1400" b="0" i="1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Kein Overhead. Kein Verwaltungsapparat. Jeder Euro fließt direkt in die Kurse.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8" name="Google Shape;228;p9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BFEAF4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9" name="Google Shape;229;p9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9"/>
          <p:cNvSpPr txBox="1"/>
          <p:nvPr/>
        </p:nvSpPr>
        <p:spPr>
          <a:xfrm>
            <a:off x="7112146" y="2634742"/>
            <a:ext cx="1544828" cy="203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Damit jedes Kind</a:t>
            </a:r>
            <a:br>
              <a:rPr lang="de-DE" sz="18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</a:br>
            <a:r>
              <a:rPr lang="de-DE" sz="18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sicher schwimmen lernt.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9"/>
          <p:cNvSpPr txBox="1"/>
          <p:nvPr/>
        </p:nvSpPr>
        <p:spPr>
          <a:xfrm>
            <a:off x="6973316" y="4978400"/>
            <a:ext cx="44323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de-DE" sz="1200" b="0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Ein Programm. Vier Säulen. Viele Hände.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33562" y="1261872"/>
            <a:ext cx="2978150" cy="4254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9"/>
          <p:cNvSpPr/>
          <p:nvPr/>
        </p:nvSpPr>
        <p:spPr>
          <a:xfrm>
            <a:off x="585216" y="6537960"/>
            <a:ext cx="292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720"/>
              <a:buFont typeface="Arial"/>
              <a:buNone/>
            </a:pPr>
            <a:r>
              <a:rPr lang="de-DE" sz="72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9"/>
          <p:cNvSpPr/>
          <p:nvPr/>
        </p:nvSpPr>
        <p:spPr>
          <a:xfrm>
            <a:off x="658379" y="301752"/>
            <a:ext cx="1828800" cy="256032"/>
          </a:xfrm>
          <a:prstGeom prst="roundRect">
            <a:avLst>
              <a:gd name="adj" fmla="val 50000"/>
            </a:avLst>
          </a:prstGeom>
          <a:solidFill>
            <a:srgbClr val="DDF7FA"/>
          </a:solidFill>
          <a:ln w="9525" cap="flat" cmpd="sng">
            <a:solidFill>
              <a:srgbClr val="DDF7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4000" tIns="375" rIns="375" bIns="375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750" b="1" i="0" u="none" strike="noStrike" cap="none">
                <a:solidFill>
                  <a:srgbClr val="006CB5"/>
                </a:solidFill>
                <a:latin typeface="Arial"/>
                <a:ea typeface="Arial"/>
                <a:cs typeface="Arial"/>
                <a:sym typeface="Arial"/>
              </a:rPr>
              <a:t>04 · MITMACHEN</a:t>
            </a:r>
            <a:endParaRPr sz="750" b="1" i="0" u="none" strike="noStrike" cap="none">
              <a:solidFill>
                <a:srgbClr val="006C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p9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236" name="Google Shape;236;p9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7" name="Google Shape;237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Google Shape;221;p9" descr="/mnt/data/icon_check.png">
            <a:extLst>
              <a:ext uri="{FF2B5EF4-FFF2-40B4-BE49-F238E27FC236}">
                <a16:creationId xmlns:a16="http://schemas.microsoft.com/office/drawing/2014/main" id="{22E1D1E1-EA60-5634-41EB-3DC9C1AA355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625" y="3755788"/>
            <a:ext cx="512064" cy="5120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22;p9">
            <a:extLst>
              <a:ext uri="{FF2B5EF4-FFF2-40B4-BE49-F238E27FC236}">
                <a16:creationId xmlns:a16="http://schemas.microsoft.com/office/drawing/2014/main" id="{FC502EE9-13B9-3798-BD7B-085BF2919803}"/>
              </a:ext>
            </a:extLst>
          </p:cNvPr>
          <p:cNvSpPr/>
          <p:nvPr/>
        </p:nvSpPr>
        <p:spPr>
          <a:xfrm>
            <a:off x="1556157" y="3719218"/>
            <a:ext cx="3499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1500"/>
              <a:buFont typeface="Play"/>
              <a:buNone/>
            </a:pPr>
            <a:r>
              <a:rPr lang="de-DE" sz="1500" b="1" i="0" u="none" strike="noStrike" cap="none" dirty="0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Wasserzeiten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23;p9">
            <a:extLst>
              <a:ext uri="{FF2B5EF4-FFF2-40B4-BE49-F238E27FC236}">
                <a16:creationId xmlns:a16="http://schemas.microsoft.com/office/drawing/2014/main" id="{35E5970B-98DF-E239-E499-C9E93B3E35A1}"/>
              </a:ext>
            </a:extLst>
          </p:cNvPr>
          <p:cNvSpPr/>
          <p:nvPr/>
        </p:nvSpPr>
        <p:spPr>
          <a:xfrm>
            <a:off x="1574433" y="4103260"/>
            <a:ext cx="43891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100"/>
              <a:buFont typeface="Arial"/>
              <a:buNone/>
            </a:pPr>
            <a:r>
              <a:rPr lang="de-DE" sz="1100" b="0" i="0" u="none" strike="noStrike" cap="none" dirty="0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Lokale Badzeiten, kurze Anreisewege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BFD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8" descr="/mnt/data/schwimmen_lerne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216" y="274320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8"/>
          <p:cNvSpPr/>
          <p:nvPr/>
        </p:nvSpPr>
        <p:spPr>
          <a:xfrm>
            <a:off x="1060704" y="347472"/>
            <a:ext cx="164592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950"/>
              <a:buFont typeface="Arial"/>
              <a:buNone/>
            </a:pPr>
            <a:r>
              <a:rPr lang="de-DE" sz="950" b="1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BADELOTSEN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"/>
          <p:cNvSpPr/>
          <p:nvPr/>
        </p:nvSpPr>
        <p:spPr>
          <a:xfrm>
            <a:off x="1060704" y="548640"/>
            <a:ext cx="210312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F4FA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D9F4FA"/>
                </a:solidFill>
                <a:latin typeface="Arial"/>
                <a:ea typeface="Arial"/>
                <a:cs typeface="Arial"/>
                <a:sym typeface="Arial"/>
              </a:rPr>
              <a:t>Schwimmen lernen. Leben retten.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8"/>
          <p:cNvSpPr/>
          <p:nvPr/>
        </p:nvSpPr>
        <p:spPr>
          <a:xfrm>
            <a:off x="0" y="0"/>
            <a:ext cx="6053328" cy="6858000"/>
          </a:xfrm>
          <a:prstGeom prst="rect">
            <a:avLst/>
          </a:prstGeom>
          <a:solidFill>
            <a:srgbClr val="DDF7FA"/>
          </a:solidFill>
          <a:ln w="12700" cap="flat" cmpd="sng">
            <a:solidFill>
              <a:srgbClr val="DDF7FA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8" descr="/mnt/data/betriebsmodell_4_saeulen.png"/>
          <p:cNvPicPr preferRelativeResize="0"/>
          <p:nvPr/>
        </p:nvPicPr>
        <p:blipFill rotWithShape="1">
          <a:blip r:embed="rId4">
            <a:alphaModFix/>
          </a:blip>
          <a:srcRect l="39" r="39"/>
          <a:stretch/>
        </p:blipFill>
        <p:spPr>
          <a:xfrm>
            <a:off x="-709313" y="233173"/>
            <a:ext cx="7471954" cy="420624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8"/>
          <p:cNvSpPr/>
          <p:nvPr/>
        </p:nvSpPr>
        <p:spPr>
          <a:xfrm>
            <a:off x="731520" y="4709160"/>
            <a:ext cx="4526280" cy="74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B63"/>
              </a:buClr>
              <a:buSzPts val="2400"/>
              <a:buFont typeface="Play"/>
              <a:buNone/>
            </a:pPr>
            <a:r>
              <a:rPr lang="de-DE" sz="2400" b="1" i="0" u="none" strike="noStrike" cap="none">
                <a:solidFill>
                  <a:srgbClr val="003B63"/>
                </a:solidFill>
                <a:latin typeface="Play"/>
                <a:ea typeface="Play"/>
                <a:cs typeface="Play"/>
                <a:sym typeface="Play"/>
              </a:rPr>
              <a:t>Wie alles begann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8"/>
          <p:cNvSpPr/>
          <p:nvPr/>
        </p:nvSpPr>
        <p:spPr>
          <a:xfrm>
            <a:off x="749808" y="5550409"/>
            <a:ext cx="45262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110"/>
              <a:buFont typeface="Arial"/>
              <a:buNone/>
            </a:pPr>
            <a:r>
              <a:rPr lang="de-DE" sz="1280" b="0" i="1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Scharnebeck, 2021. Ein achtjähriger Junge ertrinkt — </a:t>
            </a:r>
            <a:br>
              <a:rPr lang="de-DE" sz="1280" b="0" i="1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de-DE" sz="1280" b="0" i="1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an einem normalen Sommertag </a:t>
            </a:r>
            <a:endParaRPr sz="128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6629400" y="1353312"/>
            <a:ext cx="420624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CB5"/>
              </a:buClr>
              <a:buSzPts val="950"/>
              <a:buFont typeface="Arial"/>
              <a:buNone/>
            </a:pPr>
            <a:r>
              <a:rPr lang="de-DE" sz="950" b="1" i="0" u="none" strike="noStrike" cap="none" dirty="0">
                <a:solidFill>
                  <a:srgbClr val="006CB5"/>
                </a:solidFill>
                <a:latin typeface="Arial"/>
                <a:ea typeface="Arial"/>
                <a:cs typeface="Arial"/>
                <a:sym typeface="Arial"/>
              </a:rPr>
              <a:t>0WARUM BADELOTSEN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1" name="Google Shape;251;p8"/>
          <p:cNvCxnSpPr/>
          <p:nvPr/>
        </p:nvCxnSpPr>
        <p:spPr>
          <a:xfrm>
            <a:off x="6629400" y="1901952"/>
            <a:ext cx="1691640" cy="0"/>
          </a:xfrm>
          <a:prstGeom prst="straightConnector1">
            <a:avLst/>
          </a:prstGeom>
          <a:noFill/>
          <a:ln w="38100" cap="flat" cmpd="sng">
            <a:solidFill>
              <a:srgbClr val="F2CA1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2" name="Google Shape;252;p8"/>
          <p:cNvSpPr/>
          <p:nvPr/>
        </p:nvSpPr>
        <p:spPr>
          <a:xfrm>
            <a:off x="6629400" y="2359151"/>
            <a:ext cx="4974336" cy="2212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600"/>
              <a:buFont typeface="Arial"/>
              <a:buNone/>
            </a:pPr>
            <a:r>
              <a:rPr lang="de-DE" sz="160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Round Table 70 Lüneburg fragte sich: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600"/>
              <a:buFont typeface="Arial"/>
              <a:buNone/>
            </a:pPr>
            <a:r>
              <a:rPr lang="de-DE" sz="160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Wie kann das in einer Stadt mit Schwimmbädern, Vereinen und Schulen passieren?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de-DE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600"/>
              <a:buFont typeface="Arial"/>
              <a:buNone/>
            </a:pPr>
            <a:r>
              <a:rPr lang="de-DE" sz="160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Die Antwort: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600"/>
              <a:buFont typeface="Arial"/>
              <a:buNone/>
            </a:pPr>
            <a:r>
              <a:rPr lang="de-DE" sz="1600" b="1" i="0" u="none" strike="noStrike" cap="none">
                <a:solidFill>
                  <a:srgbClr val="003B63"/>
                </a:solidFill>
                <a:latin typeface="Arial"/>
                <a:ea typeface="Arial"/>
                <a:cs typeface="Arial"/>
                <a:sym typeface="Arial"/>
              </a:rPr>
              <a:t>Schwimmen lernen ist für viele Familien zu teuer, zu kompliziert, zu weit weg.</a:t>
            </a:r>
            <a:endParaRPr sz="1600" b="1" i="0" u="none" strike="noStrike" cap="none">
              <a:solidFill>
                <a:srgbClr val="003B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5C74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600"/>
              <a:buFont typeface="Arial"/>
              <a:buNone/>
            </a:pPr>
            <a:r>
              <a:rPr lang="de-DE" sz="2000" b="1" i="0" u="none" strike="noStrike" cap="none">
                <a:solidFill>
                  <a:srgbClr val="F2CA10"/>
                </a:solidFill>
                <a:latin typeface="Play"/>
                <a:ea typeface="Play"/>
                <a:cs typeface="Play"/>
                <a:sym typeface="Play"/>
              </a:rPr>
              <a:t>Badelotsen schließen diese Lücke.</a:t>
            </a:r>
            <a:endParaRPr sz="2000" b="0" i="0" u="none" strike="noStrike" cap="none">
              <a:solidFill>
                <a:srgbClr val="F2CA10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253" name="Google Shape;253;p8"/>
          <p:cNvSpPr/>
          <p:nvPr/>
        </p:nvSpPr>
        <p:spPr>
          <a:xfrm>
            <a:off x="5801425" y="5381245"/>
            <a:ext cx="416052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1100"/>
              <a:buFont typeface="Arial"/>
              <a:buNone/>
            </a:pPr>
            <a:r>
              <a:rPr lang="de-DE" sz="1280" b="0" i="1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Aus dieser lokalen Initiative wird heute </a:t>
            </a:r>
            <a:br>
              <a:rPr lang="de-DE" sz="1280" b="0" i="1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de-DE" sz="1280" b="0" i="1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ein bundesweites Programm.</a:t>
            </a:r>
            <a:endParaRPr sz="128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8" descr="/mnt/data/schwimmen_lerne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36566" y="4759453"/>
            <a:ext cx="1581912" cy="15819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5" name="Google Shape;255;p8"/>
          <p:cNvCxnSpPr/>
          <p:nvPr/>
        </p:nvCxnSpPr>
        <p:spPr>
          <a:xfrm>
            <a:off x="585216" y="6473952"/>
            <a:ext cx="11018520" cy="0"/>
          </a:xfrm>
          <a:prstGeom prst="straightConnector1">
            <a:avLst/>
          </a:prstGeom>
          <a:noFill/>
          <a:ln w="9525" cap="flat" cmpd="sng">
            <a:solidFill>
              <a:srgbClr val="BFEAF4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6" name="Google Shape;256;p8"/>
          <p:cNvSpPr/>
          <p:nvPr/>
        </p:nvSpPr>
        <p:spPr>
          <a:xfrm>
            <a:off x="11228832" y="6537960"/>
            <a:ext cx="3657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950"/>
              <a:buFont typeface="Arial"/>
              <a:buNone/>
            </a:pPr>
            <a:r>
              <a:rPr lang="de-DE" sz="95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8"/>
          <p:cNvSpPr/>
          <p:nvPr/>
        </p:nvSpPr>
        <p:spPr>
          <a:xfrm>
            <a:off x="585216" y="6537960"/>
            <a:ext cx="29262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480"/>
              </a:buClr>
              <a:buSzPts val="720"/>
              <a:buFont typeface="Arial"/>
              <a:buNone/>
            </a:pPr>
            <a:r>
              <a:rPr lang="de-DE" sz="720" b="0" i="0" u="none" strike="noStrike" cap="none">
                <a:solidFill>
                  <a:srgbClr val="5C7480"/>
                </a:solidFill>
                <a:latin typeface="Arial"/>
                <a:ea typeface="Arial"/>
                <a:cs typeface="Arial"/>
                <a:sym typeface="Arial"/>
              </a:rPr>
              <a:t>Badelotsen · Round Table Deutschland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8" name="Google Shape;258;p8"/>
          <p:cNvGrpSpPr/>
          <p:nvPr/>
        </p:nvGrpSpPr>
        <p:grpSpPr>
          <a:xfrm>
            <a:off x="9811026" y="107533"/>
            <a:ext cx="2233614" cy="697139"/>
            <a:chOff x="9811026" y="107533"/>
            <a:chExt cx="2233614" cy="697139"/>
          </a:xfrm>
        </p:grpSpPr>
        <p:sp>
          <p:nvSpPr>
            <p:cNvPr id="259" name="Google Shape;259;p8"/>
            <p:cNvSpPr/>
            <p:nvPr/>
          </p:nvSpPr>
          <p:spPr>
            <a:xfrm>
              <a:off x="9811026" y="146304"/>
              <a:ext cx="1498301" cy="548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Schwimmen für alle.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Kostenlos.</a:t>
              </a:r>
              <a:endParaRPr/>
            </a:p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B63"/>
                </a:buClr>
                <a:buSzPts val="1000"/>
                <a:buFont typeface="Play"/>
                <a:buNone/>
              </a:pPr>
              <a:r>
                <a:rPr lang="de-DE" sz="1000" b="1" i="0" u="none" strike="noStrike" cap="none">
                  <a:solidFill>
                    <a:srgbClr val="003B63"/>
                  </a:solidFill>
                  <a:latin typeface="Play"/>
                  <a:ea typeface="Play"/>
                  <a:cs typeface="Play"/>
                  <a:sym typeface="Play"/>
                </a:rPr>
                <a:t>Sicher.</a:t>
              </a:r>
              <a:endPara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0" name="Google Shape;260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411712" y="107533"/>
              <a:ext cx="632928" cy="6971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869</Words>
  <Application>Microsoft Office PowerPoint</Application>
  <PresentationFormat>Breitbild</PresentationFormat>
  <Paragraphs>177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Arial</vt:lpstr>
      <vt:lpstr>Play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OpenAI</dc:creator>
  <cp:lastModifiedBy>Eduard Schmal</cp:lastModifiedBy>
  <cp:revision>4</cp:revision>
  <dcterms:created xsi:type="dcterms:W3CDTF">2026-05-11T17:20:42Z</dcterms:created>
  <dcterms:modified xsi:type="dcterms:W3CDTF">2026-06-07T10:48:48Z</dcterms:modified>
</cp:coreProperties>
</file>